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56" r:id="rId2"/>
    <p:sldId id="259" r:id="rId3"/>
    <p:sldId id="273" r:id="rId4"/>
    <p:sldId id="275" r:id="rId5"/>
    <p:sldId id="260" r:id="rId6"/>
    <p:sldId id="261" r:id="rId7"/>
    <p:sldId id="262" r:id="rId8"/>
    <p:sldId id="263" r:id="rId9"/>
    <p:sldId id="264" r:id="rId10"/>
    <p:sldId id="265" r:id="rId11"/>
    <p:sldId id="266" r:id="rId12"/>
    <p:sldId id="267" r:id="rId13"/>
    <p:sldId id="274" r:id="rId14"/>
    <p:sldId id="268" r:id="rId15"/>
    <p:sldId id="277" r:id="rId16"/>
    <p:sldId id="269" r:id="rId17"/>
    <p:sldId id="270" r:id="rId18"/>
    <p:sldId id="271" r:id="rId19"/>
    <p:sldId id="272" r:id="rId20"/>
    <p:sldId id="276" r:id="rId21"/>
    <p:sldId id="278"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7A8"/>
    <a:srgbClr val="FFD200"/>
    <a:srgbClr val="639ED3"/>
    <a:srgbClr val="FFC91D"/>
    <a:srgbClr val="EEE536"/>
    <a:srgbClr val="E1D713"/>
    <a:srgbClr val="F4E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1256" y="-1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131"/>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67A93FD-E28F-4655-A22A-10D7A6EBD01C}" type="datetimeFigureOut">
              <a:rPr lang="en-US" smtClean="0"/>
              <a:t>9/18/12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311E5EB-6413-4400-9CAB-5E166C052A42}" type="slidenum">
              <a:rPr lang="en-US" smtClean="0"/>
              <a:t>‹#›</a:t>
            </a:fld>
            <a:endParaRPr lang="en-US"/>
          </a:p>
        </p:txBody>
      </p:sp>
    </p:spTree>
    <p:extLst>
      <p:ext uri="{BB962C8B-B14F-4D97-AF65-F5344CB8AC3E}">
        <p14:creationId xmlns:p14="http://schemas.microsoft.com/office/powerpoint/2010/main" val="41813363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36F73102-AE66-4770-ABD4-8DD47F31C57A}" type="datetimeFigureOut">
              <a:rPr lang="en-US" smtClean="0"/>
              <a:t>9/18/12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01B415A-1E15-48C2-87C4-B229CE47AAA6}" type="slidenum">
              <a:rPr lang="en-US" smtClean="0"/>
              <a:t>‹#›</a:t>
            </a:fld>
            <a:endParaRPr lang="en-US"/>
          </a:p>
        </p:txBody>
      </p:sp>
    </p:spTree>
    <p:extLst>
      <p:ext uri="{BB962C8B-B14F-4D97-AF65-F5344CB8AC3E}">
        <p14:creationId xmlns:p14="http://schemas.microsoft.com/office/powerpoint/2010/main" val="35459838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0727B6-5C2B-43B3-A893-5B5CB43578A7}" type="slidenum">
              <a:rPr lang="en-US" smtClean="0"/>
              <a:pPr/>
              <a:t>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hangingPunct="1">
              <a:lnSpc>
                <a:spcPct val="90000"/>
              </a:lnSpc>
              <a:spcBef>
                <a:spcPct val="0"/>
              </a:spcBef>
              <a:defRPr/>
            </a:pPr>
            <a:r>
              <a:rPr lang="en-US" dirty="0">
                <a:ea typeface="ＭＳ Ｐゴシック" pitchFamily="-120" charset="-128"/>
                <a:cs typeface="ＭＳ Ｐゴシック" pitchFamily="-120" charset="-128"/>
              </a:rPr>
              <a:t>Promoting critical school reforms (during the most severe economic downturn since the Great Depression) is a profound challenge for us all.</a:t>
            </a:r>
          </a:p>
          <a:p>
            <a:pPr eaLnBrk="1" hangingPunct="1">
              <a:lnSpc>
                <a:spcPct val="90000"/>
              </a:lnSpc>
              <a:spcBef>
                <a:spcPct val="0"/>
              </a:spcBef>
              <a:defRPr/>
            </a:pPr>
            <a:r>
              <a:rPr lang="en-US" dirty="0">
                <a:ea typeface="ＭＳ Ｐゴシック" pitchFamily="-120" charset="-128"/>
                <a:cs typeface="ＭＳ Ｐゴシック" pitchFamily="-120" charset="-128"/>
              </a:rPr>
              <a:t> </a:t>
            </a:r>
          </a:p>
          <a:p>
            <a:pPr eaLnBrk="1" hangingPunct="1">
              <a:lnSpc>
                <a:spcPct val="90000"/>
              </a:lnSpc>
              <a:spcBef>
                <a:spcPct val="0"/>
              </a:spcBef>
              <a:defRPr/>
            </a:pPr>
            <a:r>
              <a:rPr lang="en-US" dirty="0">
                <a:ea typeface="ＭＳ Ｐゴシック" pitchFamily="-120" charset="-128"/>
                <a:cs typeface="ＭＳ Ｐゴシック" pitchFamily="-120" charset="-128"/>
              </a:rPr>
              <a:t>In rural, suburban and urban schools alike, America urgently needs to reduce its high dropout rates and elevate the quality of K-12 schooling—if we are to provide students the 21</a:t>
            </a:r>
            <a:r>
              <a:rPr lang="en-US" baseline="30000" dirty="0">
                <a:ea typeface="ＭＳ Ｐゴシック" pitchFamily="-120" charset="-128"/>
                <a:cs typeface="ＭＳ Ｐゴシック" pitchFamily="-120" charset="-128"/>
              </a:rPr>
              <a:t>st</a:t>
            </a:r>
            <a:r>
              <a:rPr lang="en-US" dirty="0">
                <a:ea typeface="ＭＳ Ｐゴシック" pitchFamily="-120" charset="-128"/>
                <a:cs typeface="ＭＳ Ｐゴシック" pitchFamily="-120" charset="-128"/>
              </a:rPr>
              <a:t> Century skill they need to compete. </a:t>
            </a:r>
          </a:p>
          <a:p>
            <a:pPr eaLnBrk="1" hangingPunct="1">
              <a:lnSpc>
                <a:spcPct val="90000"/>
              </a:lnSpc>
              <a:spcBef>
                <a:spcPct val="0"/>
              </a:spcBef>
              <a:defRPr/>
            </a:pPr>
            <a:endParaRPr lang="en-US" dirty="0">
              <a:ea typeface="ＭＳ Ｐゴシック" pitchFamily="-120" charset="-128"/>
              <a:cs typeface="ＭＳ Ｐゴシック" pitchFamily="-120" charset="-128"/>
            </a:endParaRPr>
          </a:p>
          <a:p>
            <a:pPr eaLnBrk="1" hangingPunct="1">
              <a:lnSpc>
                <a:spcPct val="90000"/>
              </a:lnSpc>
              <a:spcBef>
                <a:spcPct val="0"/>
              </a:spcBef>
              <a:defRPr/>
            </a:pPr>
            <a:r>
              <a:rPr lang="en-US" dirty="0">
                <a:solidFill>
                  <a:srgbClr val="FFFFCC"/>
                </a:solidFill>
                <a:effectLst>
                  <a:outerShdw blurRad="38100" dist="38100" dir="2700000" algn="tl">
                    <a:srgbClr val="DDDDDD"/>
                  </a:outerShdw>
                </a:effectLst>
                <a:latin typeface="Arial Black" pitchFamily="-120" charset="0"/>
                <a:ea typeface="ＭＳ Ｐゴシック" pitchFamily="-120" charset="-128"/>
                <a:cs typeface="ＭＳ Ｐゴシック" pitchFamily="-120" charset="-128"/>
              </a:rPr>
              <a:t>PRESIDENT OBAMA’S GOAL IS THAT </a:t>
            </a:r>
            <a:r>
              <a:rPr lang="en-US" b="1" dirty="0">
                <a:solidFill>
                  <a:srgbClr val="F2DCDB"/>
                </a:solidFill>
                <a:effectLst>
                  <a:outerShdw blurRad="38100" dist="38100" dir="2700000" algn="tl">
                    <a:srgbClr val="DDDDDD"/>
                  </a:outerShdw>
                </a:effectLst>
                <a:ea typeface="ＭＳ Ｐゴシック" pitchFamily="-120" charset="-128"/>
                <a:cs typeface="ＭＳ Ｐゴシック" pitchFamily="-120" charset="-128"/>
              </a:rPr>
              <a:t>America will have the highest proportion of college graduates of any country by 2020</a:t>
            </a:r>
          </a:p>
          <a:p>
            <a:pPr eaLnBrk="1" hangingPunct="1">
              <a:lnSpc>
                <a:spcPct val="90000"/>
              </a:lnSpc>
              <a:spcBef>
                <a:spcPct val="0"/>
              </a:spcBef>
              <a:defRPr/>
            </a:pPr>
            <a:endParaRPr lang="en-US" b="1" dirty="0">
              <a:solidFill>
                <a:srgbClr val="F2DCDB"/>
              </a:solidFill>
              <a:effectLst>
                <a:outerShdw blurRad="38100" dist="38100" dir="2700000" algn="tl">
                  <a:srgbClr val="DDDDDD"/>
                </a:outerShdw>
              </a:effectLst>
              <a:ea typeface="ＭＳ Ｐゴシック" pitchFamily="-120" charset="-128"/>
              <a:cs typeface="ＭＳ Ｐゴシック" pitchFamily="-120" charset="-128"/>
            </a:endParaRPr>
          </a:p>
          <a:p>
            <a:pPr eaLnBrk="1" hangingPunct="1">
              <a:lnSpc>
                <a:spcPct val="90000"/>
              </a:lnSpc>
              <a:spcBef>
                <a:spcPct val="0"/>
              </a:spcBef>
              <a:defRPr/>
            </a:pPr>
            <a:r>
              <a:rPr lang="en-US" dirty="0">
                <a:ea typeface="ＭＳ Ｐゴシック" pitchFamily="-120" charset="-128"/>
                <a:cs typeface="ＭＳ Ｐゴシック" pitchFamily="-120" charset="-128"/>
              </a:rPr>
              <a:t>To accomplish this, we must:</a:t>
            </a:r>
          </a:p>
          <a:p>
            <a:pPr marL="454535" lvl="1">
              <a:lnSpc>
                <a:spcPct val="90000"/>
              </a:lnSpc>
              <a:spcBef>
                <a:spcPct val="0"/>
              </a:spcBef>
              <a:buFontTx/>
              <a:buChar char="•"/>
              <a:defRPr/>
            </a:pPr>
            <a:r>
              <a:rPr lang="en-US" sz="2800" dirty="0">
                <a:ea typeface="ＭＳ Ｐゴシック" pitchFamily="-120" charset="-128"/>
              </a:rPr>
              <a:t>Improve student achievement </a:t>
            </a:r>
          </a:p>
          <a:p>
            <a:pPr marL="454535" lvl="1">
              <a:lnSpc>
                <a:spcPct val="90000"/>
              </a:lnSpc>
              <a:spcBef>
                <a:spcPct val="0"/>
              </a:spcBef>
              <a:buFontTx/>
              <a:buChar char="•"/>
              <a:defRPr/>
            </a:pPr>
            <a:r>
              <a:rPr lang="en-US" sz="2800" dirty="0">
                <a:ea typeface="ＭＳ Ｐゴシック" pitchFamily="-120" charset="-128"/>
              </a:rPr>
              <a:t>Narrow achievement gaps</a:t>
            </a:r>
          </a:p>
          <a:p>
            <a:pPr marL="454535" lvl="1">
              <a:lnSpc>
                <a:spcPct val="90000"/>
              </a:lnSpc>
              <a:spcBef>
                <a:spcPct val="0"/>
              </a:spcBef>
              <a:buFontTx/>
              <a:buChar char="•"/>
              <a:defRPr/>
            </a:pPr>
            <a:r>
              <a:rPr lang="en-US" sz="2800" dirty="0">
                <a:ea typeface="ＭＳ Ｐゴシック" pitchFamily="-120" charset="-128"/>
              </a:rPr>
              <a:t>Increase graduation and college enrollment rates </a:t>
            </a:r>
          </a:p>
          <a:p>
            <a:pPr eaLnBrk="1" hangingPunct="1">
              <a:lnSpc>
                <a:spcPct val="90000"/>
              </a:lnSpc>
              <a:spcBef>
                <a:spcPct val="0"/>
              </a:spcBef>
              <a:defRPr/>
            </a:pPr>
            <a:endParaRPr lang="en-US" dirty="0">
              <a:ea typeface="ＭＳ Ｐゴシック" pitchFamily="-120" charset="-128"/>
              <a:cs typeface="ＭＳ Ｐゴシック" pitchFamily="-120" charset="-128"/>
            </a:endParaRPr>
          </a:p>
        </p:txBody>
      </p:sp>
      <p:sp>
        <p:nvSpPr>
          <p:cNvPr id="24580" name="Slide Number Placeholder 3"/>
          <p:cNvSpPr>
            <a:spLocks noGrp="1"/>
          </p:cNvSpPr>
          <p:nvPr>
            <p:ph type="sldNum" sz="quarter" idx="5"/>
          </p:nvPr>
        </p:nvSpPr>
        <p:spPr bwMode="auto">
          <a:noFill/>
          <a:ln>
            <a:miter lim="800000"/>
            <a:headEnd/>
            <a:tailEnd/>
          </a:ln>
        </p:spPr>
        <p:txBody>
          <a:bodyPr/>
          <a:lstStyle/>
          <a:p>
            <a:fld id="{E7107728-2ABD-4666-A7A9-54A2C39A6536}" type="slidenum">
              <a:rPr lang="en-US">
                <a:latin typeface="Arial" charset="0"/>
                <a:ea typeface="ＭＳ Ｐゴシック" charset="-128"/>
                <a:cs typeface="ＭＳ Ｐゴシック" charset="-128"/>
              </a:rPr>
              <a:pPr/>
              <a:t>10</a:t>
            </a:fld>
            <a:endParaRPr lang="en-US" dirty="0">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9144000" cy="3701700"/>
          </a:xfrm>
          <a:prstGeom prst="rect">
            <a:avLst/>
          </a:prstGeom>
          <a:solidFill>
            <a:srgbClr val="0057A8"/>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hasCustomPrompt="1"/>
          </p:nvPr>
        </p:nvSpPr>
        <p:spPr>
          <a:xfrm>
            <a:off x="457200" y="1524000"/>
            <a:ext cx="8458200" cy="1470025"/>
          </a:xfrm>
        </p:spPr>
        <p:txBody>
          <a:bodyPr anchor="b"/>
          <a:lstStyle>
            <a:lvl1pPr>
              <a:defRPr sz="4400">
                <a:solidFill>
                  <a:schemeClr val="bg1"/>
                </a:solidFill>
                <a:latin typeface="+mn-lt"/>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9" name="Slide Number Placeholder 28"/>
          <p:cNvSpPr>
            <a:spLocks noGrp="1"/>
          </p:cNvSpPr>
          <p:nvPr>
            <p:ph type="sldNum" sz="quarter" idx="12"/>
          </p:nvPr>
        </p:nvSpPr>
        <p:spPr>
          <a:xfrm>
            <a:off x="8320088" y="1136"/>
            <a:ext cx="747712" cy="365760"/>
          </a:xfrm>
          <a:prstGeom prst="rect">
            <a:avLst/>
          </a:prstGeom>
        </p:spPr>
        <p:txBody>
          <a:bodyPr/>
          <a:lstStyle>
            <a:lvl1pPr algn="r">
              <a:defRPr sz="1800">
                <a:solidFill>
                  <a:schemeClr val="bg1"/>
                </a:solidFill>
              </a:defRPr>
            </a:lvl1pPr>
          </a:lstStyle>
          <a:p>
            <a:fld id="{240E2DF7-E221-43F3-B4B4-BCF366FBDBCF}" type="slidenum">
              <a:rPr lang="en-US" smtClean="0"/>
              <a:pPr/>
              <a:t>‹#›</a:t>
            </a:fld>
            <a:endParaRPr lang="en-US"/>
          </a:p>
        </p:txBody>
      </p:sp>
      <p:sp>
        <p:nvSpPr>
          <p:cNvPr id="22" name="Rectangle 21"/>
          <p:cNvSpPr/>
          <p:nvPr userDrawn="1"/>
        </p:nvSpPr>
        <p:spPr>
          <a:xfrm flipV="1">
            <a:off x="0" y="3734509"/>
            <a:ext cx="9143999" cy="129279"/>
          </a:xfrm>
          <a:prstGeom prst="rect">
            <a:avLst/>
          </a:prstGeom>
          <a:solidFill>
            <a:srgbClr val="FFD2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0" name="Picture 9" descr="NDE Logo RGB lo res.jpg"/>
          <p:cNvPicPr>
            <a:picLocks noChangeAspect="1"/>
          </p:cNvPicPr>
          <p:nvPr userDrawn="1"/>
        </p:nvPicPr>
        <p:blipFill>
          <a:blip r:embed="rId2" cstate="print"/>
          <a:stretch>
            <a:fillRect/>
          </a:stretch>
        </p:blipFill>
        <p:spPr>
          <a:xfrm>
            <a:off x="7467600" y="5181600"/>
            <a:ext cx="1447800" cy="14478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BD995EE9-ED5B-4FFF-9BBB-BDF3CC00F1E2}" type="datetimeFigureOut">
              <a:rPr lang="en-US" smtClean="0"/>
              <a:pPr/>
              <a:t>9/18/12</a:t>
            </a:fld>
            <a:endParaRPr lang="en-US"/>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240E2DF7-E221-43F3-B4B4-BCF366FBDB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BD995EE9-ED5B-4FFF-9BBB-BDF3CC00F1E2}" type="datetimeFigureOut">
              <a:rPr lang="en-US" smtClean="0"/>
              <a:pPr/>
              <a:t>9/18/12</a:t>
            </a:fld>
            <a:endParaRPr lang="en-US"/>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240E2DF7-E221-43F3-B4B4-BCF366FBDB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BD995EE9-ED5B-4FFF-9BBB-BDF3CC00F1E2}" type="datetimeFigureOut">
              <a:rPr lang="en-US" smtClean="0"/>
              <a:pPr/>
              <a:t>9/18/12</a:t>
            </a:fld>
            <a:endParaRPr lang="en-US"/>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240E2DF7-E221-43F3-B4B4-BCF366FBDB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BD995EE9-ED5B-4FFF-9BBB-BDF3CC00F1E2}" type="datetimeFigureOut">
              <a:rPr lang="en-US" smtClean="0"/>
              <a:pPr/>
              <a:t>9/18/12</a:t>
            </a:fld>
            <a:endParaRPr lang="en-US"/>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a:p>
        </p:txBody>
      </p:sp>
      <p:sp>
        <p:nvSpPr>
          <p:cNvPr id="6" name="Slide Number Placeholder 5"/>
          <p:cNvSpPr>
            <a:spLocks noGrp="1"/>
          </p:cNvSpPr>
          <p:nvPr>
            <p:ph type="sldNum" sz="quarter" idx="12"/>
          </p:nvPr>
        </p:nvSpPr>
        <p:spPr>
          <a:xfrm>
            <a:off x="8174736" y="2272"/>
            <a:ext cx="762000" cy="365760"/>
          </a:xfrm>
          <a:prstGeom prst="rect">
            <a:avLst/>
          </a:prstGeom>
        </p:spPr>
        <p:txBody>
          <a:bodyPr/>
          <a:lstStyle/>
          <a:p>
            <a:fld id="{240E2DF7-E221-43F3-B4B4-BCF366FBDB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586536" y="612648"/>
            <a:ext cx="957264" cy="457200"/>
          </a:xfrm>
          <a:prstGeom prst="rect">
            <a:avLst/>
          </a:prstGeom>
        </p:spPr>
        <p:txBody>
          <a:bodyPr/>
          <a:lstStyle/>
          <a:p>
            <a:fld id="{BD995EE9-ED5B-4FFF-9BBB-BDF3CC00F1E2}" type="datetimeFigureOut">
              <a:rPr lang="en-US" smtClean="0"/>
              <a:pPr/>
              <a:t>9/18/12</a:t>
            </a:fld>
            <a:endParaRPr lang="en-US"/>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en-US"/>
          </a:p>
        </p:txBody>
      </p:sp>
      <p:sp>
        <p:nvSpPr>
          <p:cNvPr id="7" name="Slide Number Placeholder 6"/>
          <p:cNvSpPr>
            <a:spLocks noGrp="1"/>
          </p:cNvSpPr>
          <p:nvPr>
            <p:ph type="sldNum" sz="quarter" idx="12"/>
          </p:nvPr>
        </p:nvSpPr>
        <p:spPr>
          <a:xfrm>
            <a:off x="8174736" y="2272"/>
            <a:ext cx="762000" cy="365760"/>
          </a:xfrm>
          <a:prstGeom prst="rect">
            <a:avLst/>
          </a:prstGeom>
        </p:spPr>
        <p:txBody>
          <a:bodyPr/>
          <a:lstStyle/>
          <a:p>
            <a:fld id="{240E2DF7-E221-43F3-B4B4-BCF366FBDB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a:xfrm>
            <a:off x="6586536" y="612648"/>
            <a:ext cx="957264" cy="457200"/>
          </a:xfrm>
          <a:prstGeom prst="rect">
            <a:avLst/>
          </a:prstGeom>
        </p:spPr>
        <p:txBody>
          <a:bodyPr rtlCol="0"/>
          <a:lstStyle/>
          <a:p>
            <a:fld id="{BD995EE9-ED5B-4FFF-9BBB-BDF3CC00F1E2}" type="datetimeFigureOut">
              <a:rPr lang="en-US" smtClean="0"/>
              <a:pPr/>
              <a:t>9/18/12</a:t>
            </a:fld>
            <a:endParaRPr lang="en-US"/>
          </a:p>
        </p:txBody>
      </p:sp>
      <p:sp>
        <p:nvSpPr>
          <p:cNvPr id="27" name="Slide Number Placeholder 26"/>
          <p:cNvSpPr>
            <a:spLocks noGrp="1"/>
          </p:cNvSpPr>
          <p:nvPr>
            <p:ph type="sldNum" sz="quarter" idx="11"/>
          </p:nvPr>
        </p:nvSpPr>
        <p:spPr>
          <a:xfrm>
            <a:off x="8174736" y="2272"/>
            <a:ext cx="762000" cy="365760"/>
          </a:xfrm>
          <a:prstGeom prst="rect">
            <a:avLst/>
          </a:prstGeom>
        </p:spPr>
        <p:txBody>
          <a:bodyPr rtlCol="0"/>
          <a:lstStyle/>
          <a:p>
            <a:fld id="{240E2DF7-E221-43F3-B4B4-BCF366FBDBCF}" type="slidenum">
              <a:rPr lang="en-US" smtClean="0"/>
              <a:pPr/>
              <a:t>‹#›</a:t>
            </a:fld>
            <a:endParaRPr lang="en-US"/>
          </a:p>
        </p:txBody>
      </p:sp>
      <p:sp>
        <p:nvSpPr>
          <p:cNvPr id="28" name="Footer Placeholder 27"/>
          <p:cNvSpPr>
            <a:spLocks noGrp="1"/>
          </p:cNvSpPr>
          <p:nvPr>
            <p:ph type="ftr" sz="quarter" idx="12"/>
          </p:nvPr>
        </p:nvSpPr>
        <p:spPr>
          <a:xfrm>
            <a:off x="5257800" y="612648"/>
            <a:ext cx="1325880" cy="457200"/>
          </a:xfrm>
          <a:prstGeom prst="rect">
            <a:avLst/>
          </a:prstGeom>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a:prstGeom prst="rect">
            <a:avLst/>
          </a:prstGeom>
        </p:spPr>
        <p:txBody>
          <a:bodyPr/>
          <a:lstStyle/>
          <a:p>
            <a:fld id="{BD995EE9-ED5B-4FFF-9BBB-BDF3CC00F1E2}" type="datetimeFigureOut">
              <a:rPr lang="en-US" smtClean="0"/>
              <a:pPr/>
              <a:t>9/18/12</a:t>
            </a:fld>
            <a:endParaRPr lang="en-US"/>
          </a:p>
        </p:txBody>
      </p:sp>
      <p:sp>
        <p:nvSpPr>
          <p:cNvPr id="4" name="Footer Placeholder 3"/>
          <p:cNvSpPr>
            <a:spLocks noGrp="1"/>
          </p:cNvSpPr>
          <p:nvPr>
            <p:ph type="ftr" sz="quarter" idx="11"/>
          </p:nvPr>
        </p:nvSpPr>
        <p:spPr>
          <a:xfrm>
            <a:off x="5257800" y="612648"/>
            <a:ext cx="1325880" cy="457200"/>
          </a:xfrm>
          <a:prstGeom prst="rect">
            <a:avLst/>
          </a:prstGeom>
        </p:spPr>
        <p:txBody>
          <a:bodyPr/>
          <a:lstStyle/>
          <a:p>
            <a:endParaRPr lang="en-US"/>
          </a:p>
        </p:txBody>
      </p:sp>
      <p:sp>
        <p:nvSpPr>
          <p:cNvPr id="5" name="Slide Number Placeholder 4"/>
          <p:cNvSpPr>
            <a:spLocks noGrp="1"/>
          </p:cNvSpPr>
          <p:nvPr>
            <p:ph type="sldNum" sz="quarter" idx="12"/>
          </p:nvPr>
        </p:nvSpPr>
        <p:spPr>
          <a:xfrm>
            <a:off x="8174736" y="2272"/>
            <a:ext cx="762000" cy="365760"/>
          </a:xfrm>
          <a:prstGeom prst="rect">
            <a:avLst/>
          </a:prstGeom>
        </p:spPr>
        <p:txBody>
          <a:bodyPr/>
          <a:lstStyle/>
          <a:p>
            <a:fld id="{240E2DF7-E221-43F3-B4B4-BCF366FBDB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586536" y="612648"/>
            <a:ext cx="957264" cy="457200"/>
          </a:xfrm>
          <a:prstGeom prst="rect">
            <a:avLst/>
          </a:prstGeom>
        </p:spPr>
        <p:txBody>
          <a:bodyPr/>
          <a:lstStyle/>
          <a:p>
            <a:fld id="{BD995EE9-ED5B-4FFF-9BBB-BDF3CC00F1E2}" type="datetimeFigureOut">
              <a:rPr lang="en-US" smtClean="0"/>
              <a:pPr/>
              <a:t>9/18/12</a:t>
            </a:fld>
            <a:endParaRPr lang="en-US"/>
          </a:p>
        </p:txBody>
      </p:sp>
      <p:sp>
        <p:nvSpPr>
          <p:cNvPr id="3" name="Footer Placeholder 2"/>
          <p:cNvSpPr>
            <a:spLocks noGrp="1"/>
          </p:cNvSpPr>
          <p:nvPr>
            <p:ph type="ftr" sz="quarter" idx="11"/>
          </p:nvPr>
        </p:nvSpPr>
        <p:spPr>
          <a:xfrm>
            <a:off x="5257800" y="612648"/>
            <a:ext cx="1325880" cy="457200"/>
          </a:xfrm>
          <a:prstGeom prst="rect">
            <a:avLst/>
          </a:prstGeom>
        </p:spPr>
        <p:txBody>
          <a:bodyPr/>
          <a:lstStyle/>
          <a:p>
            <a:endParaRPr lang="en-US"/>
          </a:p>
        </p:txBody>
      </p:sp>
      <p:sp>
        <p:nvSpPr>
          <p:cNvPr id="4" name="Slide Number Placeholder 3"/>
          <p:cNvSpPr>
            <a:spLocks noGrp="1"/>
          </p:cNvSpPr>
          <p:nvPr>
            <p:ph type="sldNum" sz="quarter" idx="12"/>
          </p:nvPr>
        </p:nvSpPr>
        <p:spPr>
          <a:xfrm>
            <a:off x="8174736" y="2272"/>
            <a:ext cx="762000" cy="365760"/>
          </a:xfrm>
          <a:prstGeom prst="rect">
            <a:avLst/>
          </a:prstGeom>
        </p:spPr>
        <p:txBody>
          <a:bodyPr/>
          <a:lstStyle/>
          <a:p>
            <a:fld id="{240E2DF7-E221-43F3-B4B4-BCF366FBDB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586536" y="612648"/>
            <a:ext cx="957264" cy="457200"/>
          </a:xfrm>
          <a:prstGeom prst="rect">
            <a:avLst/>
          </a:prstGeom>
        </p:spPr>
        <p:txBody>
          <a:bodyPr/>
          <a:lstStyle/>
          <a:p>
            <a:fld id="{BD995EE9-ED5B-4FFF-9BBB-BDF3CC00F1E2}" type="datetimeFigureOut">
              <a:rPr lang="en-US" smtClean="0"/>
              <a:pPr/>
              <a:t>9/18/12</a:t>
            </a:fld>
            <a:endParaRPr lang="en-US"/>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en-US"/>
          </a:p>
        </p:txBody>
      </p:sp>
      <p:sp>
        <p:nvSpPr>
          <p:cNvPr id="7" name="Slide Number Placeholder 6"/>
          <p:cNvSpPr>
            <a:spLocks noGrp="1"/>
          </p:cNvSpPr>
          <p:nvPr>
            <p:ph type="sldNum" sz="quarter" idx="12"/>
          </p:nvPr>
        </p:nvSpPr>
        <p:spPr>
          <a:xfrm>
            <a:off x="8174736" y="2272"/>
            <a:ext cx="762000" cy="365760"/>
          </a:xfrm>
          <a:prstGeom prst="rect">
            <a:avLst/>
          </a:prstGeom>
        </p:spPr>
        <p:txBody>
          <a:bodyPr/>
          <a:lstStyle/>
          <a:p>
            <a:fld id="{240E2DF7-E221-43F3-B4B4-BCF366FBDB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586536" y="612648"/>
            <a:ext cx="957264" cy="457200"/>
          </a:xfrm>
          <a:prstGeom prst="rect">
            <a:avLst/>
          </a:prstGeom>
        </p:spPr>
        <p:txBody>
          <a:bodyPr/>
          <a:lstStyle/>
          <a:p>
            <a:fld id="{BD995EE9-ED5B-4FFF-9BBB-BDF3CC00F1E2}" type="datetimeFigureOut">
              <a:rPr lang="en-US" smtClean="0"/>
              <a:pPr/>
              <a:t>9/18/12</a:t>
            </a:fld>
            <a:endParaRPr lang="en-US"/>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en-US"/>
          </a:p>
        </p:txBody>
      </p:sp>
      <p:sp>
        <p:nvSpPr>
          <p:cNvPr id="7" name="Slide Number Placeholder 6"/>
          <p:cNvSpPr>
            <a:spLocks noGrp="1"/>
          </p:cNvSpPr>
          <p:nvPr>
            <p:ph type="sldNum" sz="quarter" idx="12"/>
          </p:nvPr>
        </p:nvSpPr>
        <p:spPr>
          <a:xfrm>
            <a:off x="8174736" y="2272"/>
            <a:ext cx="762000" cy="365760"/>
          </a:xfrm>
          <a:prstGeom prst="rect">
            <a:avLst/>
          </a:prstGeom>
        </p:spPr>
        <p:txBody>
          <a:bodyPr/>
          <a:lstStyle/>
          <a:p>
            <a:fld id="{240E2DF7-E221-43F3-B4B4-BCF366FBDB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gi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 y="366818"/>
            <a:ext cx="9144000" cy="84407"/>
          </a:xfrm>
          <a:prstGeom prst="rect">
            <a:avLst/>
          </a:prstGeom>
          <a:solidFill>
            <a:srgbClr val="0057A8">
              <a:alpha val="49804"/>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bg1"/>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userDrawn="1"/>
        </p:nvSpPr>
        <p:spPr>
          <a:xfrm>
            <a:off x="0" y="308276"/>
            <a:ext cx="9144001" cy="91441"/>
          </a:xfrm>
          <a:prstGeom prst="rect">
            <a:avLst/>
          </a:prstGeom>
          <a:solidFill>
            <a:srgbClr val="0057A8"/>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1" y="448234"/>
            <a:ext cx="9144000" cy="76201"/>
          </a:xfrm>
          <a:prstGeom prst="rect">
            <a:avLst/>
          </a:prstGeom>
          <a:solidFill>
            <a:srgbClr val="FFD2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457200" y="609600"/>
            <a:ext cx="8229600" cy="10668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1676400"/>
            <a:ext cx="8229600" cy="4325112"/>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pic>
        <p:nvPicPr>
          <p:cNvPr id="20" name="Picture 19" descr="NDE Alternate Logo Color.gif"/>
          <p:cNvPicPr>
            <a:picLocks noChangeAspect="1"/>
          </p:cNvPicPr>
          <p:nvPr userDrawn="1"/>
        </p:nvPicPr>
        <p:blipFill>
          <a:blip r:embed="rId13" cstate="print"/>
          <a:stretch>
            <a:fillRect/>
          </a:stretch>
        </p:blipFill>
        <p:spPr>
          <a:xfrm>
            <a:off x="4724400" y="0"/>
            <a:ext cx="4419600" cy="41842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000" b="1" kern="1200">
          <a:solidFill>
            <a:schemeClr val="tx2"/>
          </a:solidFill>
          <a:latin typeface="+mn-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3">
            <a:lumMod val="50000"/>
          </a:schemeClr>
        </a:buClr>
        <a:buFont typeface="Georgia"/>
        <a:buChar char="▫"/>
        <a:defRPr kumimoji="0" sz="2600" kern="1200">
          <a:solidFill>
            <a:schemeClr val="accent3">
              <a:lumMod val="50000"/>
            </a:schemeClr>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0"/>
            <a:ext cx="8458200" cy="1470025"/>
          </a:xfrm>
        </p:spPr>
        <p:txBody>
          <a:bodyPr>
            <a:normAutofit/>
          </a:bodyPr>
          <a:lstStyle/>
          <a:p>
            <a:r>
              <a:rPr lang="en-US" dirty="0" smtClean="0"/>
              <a:t>NEW TEACHERS WORKSHOP</a:t>
            </a:r>
            <a:endParaRPr lang="en-US" dirty="0"/>
          </a:p>
        </p:txBody>
      </p:sp>
      <p:sp>
        <p:nvSpPr>
          <p:cNvPr id="3" name="Subtitle 2"/>
          <p:cNvSpPr>
            <a:spLocks noGrp="1"/>
          </p:cNvSpPr>
          <p:nvPr>
            <p:ph type="subTitle" idx="1"/>
          </p:nvPr>
        </p:nvSpPr>
        <p:spPr/>
        <p:txBody>
          <a:bodyPr/>
          <a:lstStyle/>
          <a:p>
            <a:r>
              <a:rPr lang="en-US" dirty="0" smtClean="0"/>
              <a:t>Roger D. Breed, Commissioner</a:t>
            </a:r>
          </a:p>
          <a:p>
            <a:r>
              <a:rPr lang="en-US" dirty="0" smtClean="0"/>
              <a:t>September 14, 2012</a:t>
            </a:r>
          </a:p>
          <a:p>
            <a:endParaRPr lang="en-US" dirty="0"/>
          </a:p>
          <a:p>
            <a:r>
              <a:rPr lang="en-US" dirty="0" smtClean="0"/>
              <a:t>ESU #2 - Fremont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9"/>
          <p:cNvSpPr>
            <a:spLocks noGrp="1"/>
          </p:cNvSpPr>
          <p:nvPr>
            <p:ph idx="1"/>
          </p:nvPr>
        </p:nvSpPr>
        <p:spPr>
          <a:xfrm>
            <a:off x="381000" y="2362200"/>
            <a:ext cx="8229600" cy="1905000"/>
          </a:xfrm>
        </p:spPr>
        <p:txBody>
          <a:bodyPr>
            <a:normAutofit fontScale="92500"/>
          </a:bodyPr>
          <a:lstStyle/>
          <a:p>
            <a:pPr marL="0" indent="-273050" eaLnBrk="1" hangingPunct="1">
              <a:buClr>
                <a:schemeClr val="accent2"/>
              </a:buClr>
              <a:buFont typeface="Arial"/>
              <a:buChar char="•"/>
            </a:pPr>
            <a:r>
              <a:rPr lang="en-US" sz="3200" b="1" dirty="0">
                <a:solidFill>
                  <a:schemeClr val="tx2"/>
                </a:solidFill>
                <a:ea typeface="Arial" charset="0"/>
                <a:cs typeface="Arial" charset="0"/>
              </a:rPr>
              <a:t>Where we need to go:</a:t>
            </a:r>
          </a:p>
          <a:p>
            <a:pPr lvl="1" eaLnBrk="1" hangingPunct="1">
              <a:buFont typeface="Arial"/>
              <a:buChar char="•"/>
            </a:pPr>
            <a:r>
              <a:rPr lang="en-US" sz="2800" dirty="0">
                <a:ea typeface="Arial" charset="0"/>
                <a:cs typeface="Arial" charset="0"/>
              </a:rPr>
              <a:t>Improve student achievement </a:t>
            </a:r>
          </a:p>
          <a:p>
            <a:pPr lvl="1" eaLnBrk="1" hangingPunct="1">
              <a:buFont typeface="Arial"/>
              <a:buChar char="•"/>
            </a:pPr>
            <a:r>
              <a:rPr lang="en-US" sz="2800" dirty="0">
                <a:ea typeface="Arial" charset="0"/>
                <a:cs typeface="Arial" charset="0"/>
              </a:rPr>
              <a:t>Narrow achievement gaps</a:t>
            </a:r>
          </a:p>
          <a:p>
            <a:pPr lvl="1" eaLnBrk="1" hangingPunct="1">
              <a:buFont typeface="Arial"/>
              <a:buChar char="•"/>
            </a:pPr>
            <a:r>
              <a:rPr lang="en-US" sz="2800" dirty="0">
                <a:ea typeface="Arial" charset="0"/>
                <a:cs typeface="Arial" charset="0"/>
              </a:rPr>
              <a:t>Increase graduation and college enrollment rates </a:t>
            </a:r>
          </a:p>
        </p:txBody>
      </p:sp>
      <p:sp>
        <p:nvSpPr>
          <p:cNvPr id="23556" name="TextBox 6"/>
          <p:cNvSpPr txBox="1">
            <a:spLocks noChangeArrowheads="1"/>
          </p:cNvSpPr>
          <p:nvPr/>
        </p:nvSpPr>
        <p:spPr bwMode="auto">
          <a:xfrm>
            <a:off x="1752600" y="3505200"/>
            <a:ext cx="2057400" cy="369888"/>
          </a:xfrm>
          <a:prstGeom prst="rect">
            <a:avLst/>
          </a:prstGeom>
          <a:noFill/>
          <a:ln w="9525">
            <a:noFill/>
            <a:miter lim="800000"/>
            <a:headEnd/>
            <a:tailEnd/>
          </a:ln>
        </p:spPr>
        <p:txBody>
          <a:bodyPr>
            <a:prstTxWarp prst="textNoShape">
              <a:avLst/>
            </a:prstTxWarp>
            <a:spAutoFit/>
          </a:bodyPr>
          <a:lstStyle/>
          <a:p>
            <a:endParaRPr lang="en-US" dirty="0"/>
          </a:p>
        </p:txBody>
      </p:sp>
      <p:sp>
        <p:nvSpPr>
          <p:cNvPr id="13" name="Rounded Rectangle 12"/>
          <p:cNvSpPr/>
          <p:nvPr/>
        </p:nvSpPr>
        <p:spPr>
          <a:xfrm>
            <a:off x="685800" y="4572000"/>
            <a:ext cx="7772400" cy="1947565"/>
          </a:xfrm>
          <a:prstGeom prst="roundRect">
            <a:avLst>
              <a:gd name="adj" fmla="val 50000"/>
            </a:avLst>
          </a:prstGeom>
          <a:effectLst>
            <a:outerShdw blurRad="152400" dist="152400" dir="2400000" sx="98000" sy="98000" rotWithShape="0">
              <a:srgbClr val="000000">
                <a:alpha val="35000"/>
              </a:srgbClr>
            </a:outerShdw>
          </a:effectLst>
          <a:scene3d>
            <a:camera prst="orthographicFront">
              <a:rot lat="0" lon="0" rev="0"/>
            </a:camera>
            <a:lightRig rig="threePt" dir="t">
              <a:rot lat="0" lon="0" rev="0"/>
            </a:lightRig>
          </a:scene3d>
          <a:sp3d>
            <a:bevelT w="114300" h="114300"/>
          </a:sp3d>
        </p:spPr>
        <p:style>
          <a:lnRef idx="0">
            <a:schemeClr val="accent1"/>
          </a:lnRef>
          <a:fillRef idx="3">
            <a:schemeClr val="accent1"/>
          </a:fillRef>
          <a:effectRef idx="3">
            <a:schemeClr val="accent1"/>
          </a:effectRef>
          <a:fontRef idx="minor">
            <a:schemeClr val="lt1"/>
          </a:fontRef>
        </p:style>
        <p:txBody>
          <a:bodyPr wrap="square" lIns="0" tIns="0" rIns="0" bIns="0">
            <a:prstTxWarp prst="textNoShape">
              <a:avLst/>
            </a:prstTxWarp>
            <a:spAutoFit/>
          </a:bodyPr>
          <a:lstStyle/>
          <a:p>
            <a:pPr algn="ctr">
              <a:lnSpc>
                <a:spcPct val="125000"/>
              </a:lnSpc>
              <a:spcBef>
                <a:spcPts val="2400"/>
              </a:spcBef>
              <a:defRPr/>
            </a:pPr>
            <a:r>
              <a:rPr lang="en-US" sz="2400" b="1" dirty="0">
                <a:solidFill>
                  <a:schemeClr val="tx1"/>
                </a:solidFill>
                <a:ea typeface="ＭＳ Ｐゴシック" pitchFamily="-120" charset="-128"/>
                <a:cs typeface="ＭＳ Ｐゴシック" pitchFamily="-120" charset="-128"/>
              </a:rPr>
              <a:t>PRESIDENT OBAMA’S GOAL </a:t>
            </a:r>
            <a:r>
              <a:rPr lang="en-US" sz="2000" b="1" dirty="0">
                <a:solidFill>
                  <a:schemeClr val="tx1"/>
                </a:solidFill>
                <a:latin typeface="Modern No. 20" pitchFamily="18" charset="0"/>
                <a:ea typeface="ＭＳ Ｐゴシック" pitchFamily="-120" charset="-128"/>
                <a:cs typeface="ＭＳ Ｐゴシック" pitchFamily="-120" charset="-128"/>
              </a:rPr>
              <a:t/>
            </a:r>
            <a:br>
              <a:rPr lang="en-US" sz="2000" b="1" dirty="0">
                <a:solidFill>
                  <a:schemeClr val="tx1"/>
                </a:solidFill>
                <a:latin typeface="Modern No. 20" pitchFamily="18" charset="0"/>
                <a:ea typeface="ＭＳ Ｐゴシック" pitchFamily="-120" charset="-128"/>
                <a:cs typeface="ＭＳ Ｐゴシック" pitchFamily="-120" charset="-128"/>
              </a:rPr>
            </a:br>
            <a:r>
              <a:rPr lang="en-US" sz="2400" b="1" dirty="0">
                <a:solidFill>
                  <a:schemeClr val="tx1"/>
                </a:solidFill>
                <a:latin typeface="Modern No. 20" pitchFamily="18" charset="0"/>
                <a:ea typeface="ＭＳ Ｐゴシック" pitchFamily="-120" charset="-128"/>
                <a:cs typeface="ＭＳ Ｐゴシック" pitchFamily="-120" charset="-128"/>
              </a:rPr>
              <a:t>America will have the highest proportion of </a:t>
            </a:r>
            <a:br>
              <a:rPr lang="en-US" sz="2400" b="1" dirty="0">
                <a:solidFill>
                  <a:schemeClr val="tx1"/>
                </a:solidFill>
                <a:latin typeface="Modern No. 20" pitchFamily="18" charset="0"/>
                <a:ea typeface="ＭＳ Ｐゴシック" pitchFamily="-120" charset="-128"/>
                <a:cs typeface="ＭＳ Ｐゴシック" pitchFamily="-120" charset="-128"/>
              </a:rPr>
            </a:br>
            <a:r>
              <a:rPr lang="en-US" sz="2400" b="1" dirty="0">
                <a:solidFill>
                  <a:schemeClr val="tx1"/>
                </a:solidFill>
                <a:latin typeface="Modern No. 20" pitchFamily="18" charset="0"/>
                <a:ea typeface="ＭＳ Ｐゴシック" pitchFamily="-120" charset="-128"/>
                <a:cs typeface="ＭＳ Ｐゴシック" pitchFamily="-120" charset="-128"/>
              </a:rPr>
              <a:t>college graduates of any country</a:t>
            </a:r>
            <a:r>
              <a:rPr lang="en-US" sz="2400" b="1" dirty="0" smtClean="0">
                <a:solidFill>
                  <a:schemeClr val="tx1"/>
                </a:solidFill>
                <a:latin typeface="Modern No. 20" pitchFamily="18" charset="0"/>
                <a:ea typeface="ＭＳ Ｐゴシック" pitchFamily="-120" charset="-128"/>
                <a:cs typeface="ＭＳ Ｐゴシック" pitchFamily="-120" charset="-128"/>
              </a:rPr>
              <a:t> by </a:t>
            </a:r>
            <a:r>
              <a:rPr lang="en-US" sz="2400" b="1" dirty="0">
                <a:solidFill>
                  <a:schemeClr val="tx1"/>
                </a:solidFill>
                <a:latin typeface="Modern No. 20" pitchFamily="18" charset="0"/>
                <a:ea typeface="ＭＳ Ｐゴシック" pitchFamily="-120" charset="-128"/>
                <a:cs typeface="ＭＳ Ｐゴシック" pitchFamily="-120" charset="-128"/>
              </a:rPr>
              <a:t>2020</a:t>
            </a:r>
          </a:p>
        </p:txBody>
      </p:sp>
      <p:sp>
        <p:nvSpPr>
          <p:cNvPr id="6" name="Title 5"/>
          <p:cNvSpPr>
            <a:spLocks noGrp="1"/>
          </p:cNvSpPr>
          <p:nvPr>
            <p:ph type="title"/>
          </p:nvPr>
        </p:nvSpPr>
        <p:spPr>
          <a:xfrm>
            <a:off x="152400" y="533400"/>
            <a:ext cx="8763000" cy="1524000"/>
          </a:xfrm>
        </p:spPr>
        <p:txBody>
          <a:bodyPr>
            <a:noAutofit/>
          </a:bodyPr>
          <a:lstStyle/>
          <a:p>
            <a:r>
              <a:rPr lang="en-US" sz="3600" dirty="0" smtClean="0"/>
              <a:t>Federal Agenda:  </a:t>
            </a:r>
            <a:r>
              <a:rPr lang="en-US" sz="3600" i="1" dirty="0" smtClean="0"/>
              <a:t>All students high school graduates college and career ready</a:t>
            </a:r>
            <a:r>
              <a:rPr lang="en-US" sz="3600" dirty="0" smtClean="0"/>
              <a:t>.</a:t>
            </a:r>
            <a:endParaRPr lang="en-US" sz="36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lstStyle/>
          <a:p>
            <a:r>
              <a:rPr lang="en-US" dirty="0" smtClean="0"/>
              <a:t>Six ‘R’s</a:t>
            </a:r>
            <a:endParaRPr lang="en-US" dirty="0"/>
          </a:p>
        </p:txBody>
      </p:sp>
      <p:sp>
        <p:nvSpPr>
          <p:cNvPr id="3" name="Subtitle 2"/>
          <p:cNvSpPr>
            <a:spLocks noGrp="1"/>
          </p:cNvSpPr>
          <p:nvPr>
            <p:ph idx="1"/>
          </p:nvPr>
        </p:nvSpPr>
        <p:spPr/>
        <p:txBody>
          <a:bodyPr>
            <a:normAutofit/>
          </a:bodyPr>
          <a:lstStyle/>
          <a:p>
            <a:pPr marL="514350" indent="-514350" algn="l">
              <a:buAutoNum type="arabicPeriod"/>
            </a:pPr>
            <a:r>
              <a:rPr lang="en-US" sz="3200" dirty="0" smtClean="0">
                <a:solidFill>
                  <a:schemeClr val="tx1"/>
                </a:solidFill>
              </a:rPr>
              <a:t>Relationships</a:t>
            </a:r>
          </a:p>
          <a:p>
            <a:pPr marL="514350" indent="-514350" algn="l">
              <a:buAutoNum type="arabicPeriod"/>
            </a:pPr>
            <a:r>
              <a:rPr lang="en-US" sz="3200" dirty="0" smtClean="0">
                <a:solidFill>
                  <a:schemeClr val="tx1"/>
                </a:solidFill>
              </a:rPr>
              <a:t>Results</a:t>
            </a:r>
          </a:p>
          <a:p>
            <a:pPr marL="514350" indent="-514350" algn="l">
              <a:buAutoNum type="arabicPeriod"/>
            </a:pPr>
            <a:r>
              <a:rPr lang="en-US" sz="3200" dirty="0" smtClean="0">
                <a:solidFill>
                  <a:schemeClr val="tx1"/>
                </a:solidFill>
              </a:rPr>
              <a:t>Rigor</a:t>
            </a:r>
          </a:p>
          <a:p>
            <a:pPr marL="514350" indent="-514350" algn="l">
              <a:buAutoNum type="arabicPeriod"/>
            </a:pPr>
            <a:r>
              <a:rPr lang="en-US" sz="3200" dirty="0" smtClean="0">
                <a:solidFill>
                  <a:schemeClr val="tx1"/>
                </a:solidFill>
              </a:rPr>
              <a:t>Relevance</a:t>
            </a:r>
          </a:p>
          <a:p>
            <a:pPr marL="514350" indent="-514350" algn="l">
              <a:buAutoNum type="arabicPeriod"/>
            </a:pPr>
            <a:r>
              <a:rPr lang="en-US" sz="3200" dirty="0" smtClean="0">
                <a:solidFill>
                  <a:schemeClr val="tx1"/>
                </a:solidFill>
              </a:rPr>
              <a:t>Resiliency</a:t>
            </a:r>
          </a:p>
          <a:p>
            <a:pPr marL="514350" indent="-514350" algn="l">
              <a:buAutoNum type="arabicPeriod"/>
            </a:pPr>
            <a:r>
              <a:rPr lang="en-US" sz="3200" dirty="0" smtClean="0">
                <a:solidFill>
                  <a:schemeClr val="tx1"/>
                </a:solidFill>
              </a:rPr>
              <a:t>‘Refrigerator’</a:t>
            </a:r>
          </a:p>
          <a:p>
            <a:pPr marL="514350" indent="-514350" algn="l"/>
            <a:endParaRPr lang="en-US" sz="3200" dirty="0" smtClean="0">
              <a:solidFill>
                <a:schemeClr val="tx1"/>
              </a:solidFill>
            </a:endParaRPr>
          </a:p>
        </p:txBody>
      </p:sp>
      <p:pic>
        <p:nvPicPr>
          <p:cNvPr id="9220" name="Picture 4" descr="http://www.pbandjelly.org/img/6.png"/>
          <p:cNvPicPr>
            <a:picLocks noChangeAspect="1" noChangeArrowheads="1"/>
          </p:cNvPicPr>
          <p:nvPr/>
        </p:nvPicPr>
        <p:blipFill>
          <a:blip r:embed="rId2" cstate="print"/>
          <a:srcRect/>
          <a:stretch>
            <a:fillRect/>
          </a:stretch>
        </p:blipFill>
        <p:spPr bwMode="auto">
          <a:xfrm>
            <a:off x="6019800" y="3733800"/>
            <a:ext cx="2857500" cy="28575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dirty="0" smtClean="0"/>
              <a:t>Relationships</a:t>
            </a:r>
            <a:endParaRPr lang="en-US" dirty="0"/>
          </a:p>
        </p:txBody>
      </p:sp>
      <p:sp>
        <p:nvSpPr>
          <p:cNvPr id="3" name="Subtitle 2"/>
          <p:cNvSpPr>
            <a:spLocks noGrp="1"/>
          </p:cNvSpPr>
          <p:nvPr>
            <p:ph idx="1"/>
          </p:nvPr>
        </p:nvSpPr>
        <p:spPr/>
        <p:txBody>
          <a:bodyPr>
            <a:normAutofit/>
          </a:bodyPr>
          <a:lstStyle/>
          <a:p>
            <a:pPr marL="514350" indent="-514350" algn="l">
              <a:buAutoNum type="arabicPeriod"/>
            </a:pPr>
            <a:r>
              <a:rPr lang="en-US" sz="3200" dirty="0" smtClean="0">
                <a:solidFill>
                  <a:schemeClr val="tx1"/>
                </a:solidFill>
              </a:rPr>
              <a:t>Children</a:t>
            </a:r>
          </a:p>
          <a:p>
            <a:pPr marL="514350" indent="-514350" algn="l">
              <a:buAutoNum type="arabicPeriod"/>
            </a:pPr>
            <a:r>
              <a:rPr lang="en-US" sz="3200" dirty="0" smtClean="0">
                <a:solidFill>
                  <a:schemeClr val="tx1"/>
                </a:solidFill>
              </a:rPr>
              <a:t>Parents/Guardians</a:t>
            </a:r>
          </a:p>
          <a:p>
            <a:pPr marL="514350" indent="-514350" algn="l">
              <a:buAutoNum type="arabicPeriod"/>
            </a:pPr>
            <a:r>
              <a:rPr lang="en-US" sz="3200" dirty="0" smtClean="0">
                <a:solidFill>
                  <a:schemeClr val="tx1"/>
                </a:solidFill>
              </a:rPr>
              <a:t>Colleagues/Support Staff</a:t>
            </a:r>
          </a:p>
          <a:p>
            <a:pPr marL="514350" indent="-514350" algn="l">
              <a:buAutoNum type="arabicPeriod"/>
            </a:pPr>
            <a:r>
              <a:rPr lang="en-US" sz="3200" dirty="0" smtClean="0">
                <a:solidFill>
                  <a:schemeClr val="tx1"/>
                </a:solidFill>
              </a:rPr>
              <a:t>Stakeholders/Community</a:t>
            </a:r>
          </a:p>
          <a:p>
            <a:pPr marL="514350" indent="-514350" algn="l"/>
            <a:endParaRPr lang="en-US" sz="3200" dirty="0" smtClean="0">
              <a:solidFill>
                <a:schemeClr val="tx1"/>
              </a:solidFill>
            </a:endParaRPr>
          </a:p>
        </p:txBody>
      </p:sp>
      <p:pic>
        <p:nvPicPr>
          <p:cNvPr id="9218" name="Picture 2" descr="http://mommylounge.files.wordpress.com/2008/11/letter_r.jpg"/>
          <p:cNvPicPr>
            <a:picLocks noChangeAspect="1" noChangeArrowheads="1"/>
          </p:cNvPicPr>
          <p:nvPr/>
        </p:nvPicPr>
        <p:blipFill>
          <a:blip r:embed="rId2" cstate="print"/>
          <a:srcRect t="16613" b="22045"/>
          <a:stretch>
            <a:fillRect/>
          </a:stretch>
        </p:blipFill>
        <p:spPr bwMode="auto">
          <a:xfrm>
            <a:off x="6172200" y="4038600"/>
            <a:ext cx="2971800" cy="266007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81000" y="228600"/>
            <a:ext cx="8229600" cy="2133600"/>
          </a:xfrm>
        </p:spPr>
        <p:txBody>
          <a:bodyPr>
            <a:normAutofit fontScale="90000"/>
          </a:bodyPr>
          <a:lstStyle/>
          <a:p>
            <a:pPr algn="l"/>
            <a:r>
              <a:rPr lang="en-US" dirty="0" smtClean="0">
                <a:solidFill>
                  <a:schemeClr val="bg1"/>
                </a:solidFill>
              </a:rPr>
              <a:t>“They may forget what you said but they will never forget how you made them feel.”    			</a:t>
            </a:r>
            <a:r>
              <a:rPr lang="en-US" sz="2800" dirty="0" smtClean="0">
                <a:solidFill>
                  <a:schemeClr val="bg1"/>
                </a:solidFill>
              </a:rPr>
              <a:t>-Anon.</a:t>
            </a:r>
            <a:endParaRPr lang="en-US" sz="2800" dirty="0">
              <a:solidFill>
                <a:schemeClr val="bg1"/>
              </a:solidFill>
            </a:endParaRPr>
          </a:p>
        </p:txBody>
      </p:sp>
      <p:pic>
        <p:nvPicPr>
          <p:cNvPr id="20481" name="Picture 1" descr="C:\Users\dfisher\Desktop\Baylie 001.jpg"/>
          <p:cNvPicPr>
            <a:picLocks noChangeAspect="1" noChangeArrowheads="1"/>
          </p:cNvPicPr>
          <p:nvPr/>
        </p:nvPicPr>
        <p:blipFill>
          <a:blip r:embed="rId2" cstate="print"/>
          <a:srcRect/>
          <a:stretch>
            <a:fillRect/>
          </a:stretch>
        </p:blipFill>
        <p:spPr bwMode="auto">
          <a:xfrm>
            <a:off x="1447800" y="2515539"/>
            <a:ext cx="6172200" cy="4113861"/>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481"/>
                                        </p:tgtEl>
                                        <p:attrNameLst>
                                          <p:attrName>style.visibility</p:attrName>
                                        </p:attrNameLst>
                                      </p:cBhvr>
                                      <p:to>
                                        <p:strVal val="visible"/>
                                      </p:to>
                                    </p:set>
                                    <p:animEffect transition="in" filter="fade">
                                      <p:cBhvr>
                                        <p:cTn id="7" dur="2000"/>
                                        <p:tgtEl>
                                          <p:spTgt spid="20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Results</a:t>
            </a:r>
            <a:endParaRPr lang="en-US" dirty="0"/>
          </a:p>
        </p:txBody>
      </p:sp>
      <p:sp>
        <p:nvSpPr>
          <p:cNvPr id="3" name="Subtitle 2"/>
          <p:cNvSpPr>
            <a:spLocks noGrp="1"/>
          </p:cNvSpPr>
          <p:nvPr>
            <p:ph idx="1"/>
          </p:nvPr>
        </p:nvSpPr>
        <p:spPr/>
        <p:txBody>
          <a:bodyPr>
            <a:normAutofit/>
          </a:bodyPr>
          <a:lstStyle/>
          <a:p>
            <a:pPr marL="514350" indent="-514350" algn="l">
              <a:buAutoNum type="arabicPeriod"/>
            </a:pPr>
            <a:r>
              <a:rPr lang="en-US" sz="3600" dirty="0" smtClean="0">
                <a:solidFill>
                  <a:schemeClr val="tx1"/>
                </a:solidFill>
              </a:rPr>
              <a:t>Useful feedback</a:t>
            </a:r>
          </a:p>
          <a:p>
            <a:pPr marL="514350" indent="-514350" algn="l">
              <a:buAutoNum type="arabicPeriod"/>
            </a:pPr>
            <a:r>
              <a:rPr lang="en-US" sz="3600" dirty="0" smtClean="0">
                <a:solidFill>
                  <a:schemeClr val="tx1"/>
                </a:solidFill>
              </a:rPr>
              <a:t>Remember ‘All’</a:t>
            </a:r>
          </a:p>
          <a:p>
            <a:pPr marL="514350" indent="-514350" algn="l">
              <a:buAutoNum type="arabicPeriod"/>
            </a:pPr>
            <a:r>
              <a:rPr lang="en-US" sz="3600" dirty="0" smtClean="0">
                <a:solidFill>
                  <a:schemeClr val="tx1"/>
                </a:solidFill>
              </a:rPr>
              <a:t>Good/Bad</a:t>
            </a:r>
          </a:p>
          <a:p>
            <a:pPr marL="514350" indent="-514350" algn="l"/>
            <a:endParaRPr lang="en-US" sz="3600" dirty="0" smtClean="0">
              <a:solidFill>
                <a:schemeClr val="tx1"/>
              </a:solidFill>
            </a:endParaRPr>
          </a:p>
        </p:txBody>
      </p:sp>
      <p:pic>
        <p:nvPicPr>
          <p:cNvPr id="7170" name="Picture 2" descr="http://gregclowminzer.com/wp-content/uploads/2010/07/Getting-results.jpg"/>
          <p:cNvPicPr>
            <a:picLocks noChangeAspect="1" noChangeArrowheads="1"/>
          </p:cNvPicPr>
          <p:nvPr/>
        </p:nvPicPr>
        <p:blipFill>
          <a:blip r:embed="rId2" cstate="print"/>
          <a:srcRect/>
          <a:stretch>
            <a:fillRect/>
          </a:stretch>
        </p:blipFill>
        <p:spPr bwMode="auto">
          <a:xfrm>
            <a:off x="4419600" y="3124200"/>
            <a:ext cx="3305175" cy="329565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Assessment/Accountability</a:t>
            </a:r>
            <a:endParaRPr lang="en-US" dirty="0"/>
          </a:p>
        </p:txBody>
      </p:sp>
      <p:sp>
        <p:nvSpPr>
          <p:cNvPr id="3" name="Content Placeholder 2"/>
          <p:cNvSpPr>
            <a:spLocks noGrp="1"/>
          </p:cNvSpPr>
          <p:nvPr>
            <p:ph idx="1"/>
          </p:nvPr>
        </p:nvSpPr>
        <p:spPr/>
        <p:txBody>
          <a:bodyPr>
            <a:normAutofit/>
          </a:bodyPr>
          <a:lstStyle/>
          <a:p>
            <a:r>
              <a:rPr lang="en-US" sz="3600" dirty="0" smtClean="0"/>
              <a:t>NeSA</a:t>
            </a:r>
          </a:p>
          <a:p>
            <a:r>
              <a:rPr lang="en-US" sz="3600" dirty="0" smtClean="0"/>
              <a:t>NePAS</a:t>
            </a:r>
          </a:p>
          <a:p>
            <a:r>
              <a:rPr lang="en-US" sz="3600" dirty="0" smtClean="0"/>
              <a:t>To inform . . . </a:t>
            </a:r>
          </a:p>
          <a:p>
            <a:r>
              <a:rPr lang="en-US" sz="3600" dirty="0" smtClean="0"/>
              <a:t>To improve . . . </a:t>
            </a:r>
            <a:endParaRPr lang="en-US" sz="3600" dirty="0"/>
          </a:p>
        </p:txBody>
      </p:sp>
      <p:pic>
        <p:nvPicPr>
          <p:cNvPr id="1026" name="Picture 2" descr="http://hechingered.org/wp-content/uploads/2012/07/kid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3109" y="3733800"/>
            <a:ext cx="3657600" cy="2429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06619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Rigor</a:t>
            </a:r>
            <a:endParaRPr lang="en-US" dirty="0"/>
          </a:p>
        </p:txBody>
      </p:sp>
      <p:sp>
        <p:nvSpPr>
          <p:cNvPr id="3" name="Subtitle 2"/>
          <p:cNvSpPr>
            <a:spLocks noGrp="1"/>
          </p:cNvSpPr>
          <p:nvPr>
            <p:ph idx="1"/>
          </p:nvPr>
        </p:nvSpPr>
        <p:spPr/>
        <p:txBody>
          <a:bodyPr>
            <a:normAutofit/>
          </a:bodyPr>
          <a:lstStyle/>
          <a:p>
            <a:pPr marL="514350" indent="-514350" algn="l">
              <a:buAutoNum type="arabicPeriod"/>
            </a:pPr>
            <a:endParaRPr lang="en-US" sz="3200" dirty="0" smtClean="0">
              <a:solidFill>
                <a:schemeClr val="tx1"/>
              </a:solidFill>
            </a:endParaRPr>
          </a:p>
          <a:p>
            <a:pPr marL="514350" indent="-514350" algn="l">
              <a:buAutoNum type="arabicPeriod"/>
            </a:pPr>
            <a:r>
              <a:rPr lang="en-US" sz="3200" dirty="0" smtClean="0">
                <a:solidFill>
                  <a:schemeClr val="tx1"/>
                </a:solidFill>
              </a:rPr>
              <a:t>Higher levels for all</a:t>
            </a:r>
          </a:p>
          <a:p>
            <a:pPr marL="514350" indent="-514350" algn="l">
              <a:buAutoNum type="arabicPeriod"/>
            </a:pPr>
            <a:r>
              <a:rPr lang="en-US" sz="3200" dirty="0" smtClean="0">
                <a:solidFill>
                  <a:schemeClr val="tx1"/>
                </a:solidFill>
              </a:rPr>
              <a:t>Under-represented groups</a:t>
            </a:r>
          </a:p>
          <a:p>
            <a:pPr marL="514350" indent="-514350" algn="l">
              <a:buAutoNum type="arabicPeriod"/>
            </a:pPr>
            <a:r>
              <a:rPr lang="en-US" sz="3200" dirty="0" smtClean="0">
                <a:solidFill>
                  <a:schemeClr val="tx1"/>
                </a:solidFill>
              </a:rPr>
              <a:t>Avoid assumptions about limits</a:t>
            </a:r>
          </a:p>
          <a:p>
            <a:pPr marL="514350" indent="-514350" algn="l"/>
            <a:endParaRPr lang="en-US" sz="3200" dirty="0" smtClean="0">
              <a:solidFill>
                <a:schemeClr val="tx1"/>
              </a:solidFill>
            </a:endParaRPr>
          </a:p>
        </p:txBody>
      </p:sp>
      <p:pic>
        <p:nvPicPr>
          <p:cNvPr id="7170" name="Picture 2" descr="http://2.bp.blogspot.com/-VW-MY2wMk68/TgGgUJC-WuI/AAAAAAAAApE/c9sIex2BjA4/s1600/R+is+for+Rabbit+-+Ernie+Coloring.gif"/>
          <p:cNvPicPr>
            <a:picLocks noChangeAspect="1" noChangeArrowheads="1"/>
          </p:cNvPicPr>
          <p:nvPr/>
        </p:nvPicPr>
        <p:blipFill>
          <a:blip r:embed="rId2" cstate="print"/>
          <a:srcRect t="4364" r="2545"/>
          <a:stretch>
            <a:fillRect/>
          </a:stretch>
        </p:blipFill>
        <p:spPr bwMode="auto">
          <a:xfrm>
            <a:off x="5867400" y="4038600"/>
            <a:ext cx="2640054" cy="2590800"/>
          </a:xfrm>
          <a:prstGeom prst="rect">
            <a:avLst/>
          </a:prstGeom>
          <a:noFill/>
        </p:spPr>
      </p:pic>
      <p:sp>
        <p:nvSpPr>
          <p:cNvPr id="7" name="Rectangle 6"/>
          <p:cNvSpPr/>
          <p:nvPr/>
        </p:nvSpPr>
        <p:spPr>
          <a:xfrm>
            <a:off x="7696200" y="3886200"/>
            <a:ext cx="1143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Relevance</a:t>
            </a:r>
            <a:endParaRPr lang="en-US" dirty="0"/>
          </a:p>
        </p:txBody>
      </p:sp>
      <p:sp>
        <p:nvSpPr>
          <p:cNvPr id="3" name="Subtitle 2"/>
          <p:cNvSpPr>
            <a:spLocks noGrp="1"/>
          </p:cNvSpPr>
          <p:nvPr>
            <p:ph idx="1"/>
          </p:nvPr>
        </p:nvSpPr>
        <p:spPr/>
        <p:txBody>
          <a:bodyPr>
            <a:normAutofit/>
          </a:bodyPr>
          <a:lstStyle/>
          <a:p>
            <a:pPr marL="514350" indent="-514350" algn="l">
              <a:buAutoNum type="arabicPeriod"/>
            </a:pPr>
            <a:r>
              <a:rPr lang="en-US" sz="3200" dirty="0" smtClean="0">
                <a:solidFill>
                  <a:schemeClr val="tx1"/>
                </a:solidFill>
              </a:rPr>
              <a:t>State Standards (Reading, Math, Science, Social Science, Writing)</a:t>
            </a:r>
          </a:p>
          <a:p>
            <a:pPr marL="514350" indent="-514350" algn="l">
              <a:buAutoNum type="arabicPeriod"/>
            </a:pPr>
            <a:r>
              <a:rPr lang="en-US" sz="3200" dirty="0" smtClean="0">
                <a:solidFill>
                  <a:schemeClr val="tx1"/>
                </a:solidFill>
              </a:rPr>
              <a:t>21</a:t>
            </a:r>
            <a:r>
              <a:rPr lang="en-US" sz="3200" baseline="30000" dirty="0" smtClean="0">
                <a:solidFill>
                  <a:schemeClr val="tx1"/>
                </a:solidFill>
              </a:rPr>
              <a:t>st</a:t>
            </a:r>
            <a:r>
              <a:rPr lang="en-US" sz="3200" dirty="0" smtClean="0">
                <a:solidFill>
                  <a:schemeClr val="tx1"/>
                </a:solidFill>
              </a:rPr>
              <a:t> Century Connections</a:t>
            </a:r>
          </a:p>
          <a:p>
            <a:pPr marL="514350" indent="-514350" algn="l">
              <a:buAutoNum type="arabicPeriod"/>
            </a:pPr>
            <a:r>
              <a:rPr lang="en-US" sz="3200" dirty="0" smtClean="0">
                <a:solidFill>
                  <a:schemeClr val="tx1"/>
                </a:solidFill>
              </a:rPr>
              <a:t>Use technology</a:t>
            </a:r>
          </a:p>
          <a:p>
            <a:pPr marL="514350" indent="-514350" algn="l">
              <a:buAutoNum type="arabicPeriod"/>
            </a:pPr>
            <a:r>
              <a:rPr lang="en-US" sz="3200" dirty="0" smtClean="0">
                <a:solidFill>
                  <a:schemeClr val="tx1"/>
                </a:solidFill>
              </a:rPr>
              <a:t>Basics </a:t>
            </a:r>
            <a:r>
              <a:rPr lang="en-US" sz="3200" i="1" dirty="0" smtClean="0">
                <a:solidFill>
                  <a:schemeClr val="tx1"/>
                </a:solidFill>
              </a:rPr>
              <a:t>and</a:t>
            </a:r>
            <a:r>
              <a:rPr lang="en-US" sz="3200" dirty="0" smtClean="0">
                <a:solidFill>
                  <a:schemeClr val="tx1"/>
                </a:solidFill>
              </a:rPr>
              <a:t> Critical Thinking/Creativity</a:t>
            </a:r>
          </a:p>
          <a:p>
            <a:pPr marL="514350" indent="-514350" algn="l"/>
            <a:endParaRPr lang="en-US" sz="3200" dirty="0" smtClean="0">
              <a:solidFill>
                <a:schemeClr val="tx1"/>
              </a:solidFill>
            </a:endParaRPr>
          </a:p>
        </p:txBody>
      </p:sp>
      <p:pic>
        <p:nvPicPr>
          <p:cNvPr id="5122" name="Picture 2" descr="http://www.examiner.com/images/blog/EXID6572/images/textbooks2.jpg"/>
          <p:cNvPicPr>
            <a:picLocks noChangeAspect="1" noChangeArrowheads="1"/>
          </p:cNvPicPr>
          <p:nvPr/>
        </p:nvPicPr>
        <p:blipFill>
          <a:blip r:embed="rId2" cstate="print"/>
          <a:srcRect/>
          <a:stretch>
            <a:fillRect/>
          </a:stretch>
        </p:blipFill>
        <p:spPr bwMode="auto">
          <a:xfrm>
            <a:off x="304800" y="4419600"/>
            <a:ext cx="1905000" cy="221456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Resiliency</a:t>
            </a:r>
            <a:endParaRPr lang="en-US" dirty="0"/>
          </a:p>
        </p:txBody>
      </p:sp>
      <p:sp>
        <p:nvSpPr>
          <p:cNvPr id="3" name="Subtitle 2"/>
          <p:cNvSpPr>
            <a:spLocks noGrp="1"/>
          </p:cNvSpPr>
          <p:nvPr>
            <p:ph idx="1"/>
          </p:nvPr>
        </p:nvSpPr>
        <p:spPr/>
        <p:txBody>
          <a:bodyPr>
            <a:normAutofit/>
          </a:bodyPr>
          <a:lstStyle/>
          <a:p>
            <a:pPr marL="514350" indent="-514350" algn="l">
              <a:buAutoNum type="arabicPeriod"/>
            </a:pPr>
            <a:r>
              <a:rPr lang="en-US" sz="3200" dirty="0" smtClean="0">
                <a:solidFill>
                  <a:schemeClr val="tx1"/>
                </a:solidFill>
              </a:rPr>
              <a:t>‘Can Do’ attitude</a:t>
            </a:r>
          </a:p>
          <a:p>
            <a:pPr marL="514350" indent="-514350" algn="l">
              <a:buAutoNum type="arabicPeriod"/>
            </a:pPr>
            <a:r>
              <a:rPr lang="en-US" sz="3200" dirty="0" smtClean="0">
                <a:solidFill>
                  <a:schemeClr val="tx1"/>
                </a:solidFill>
              </a:rPr>
              <a:t>Persist</a:t>
            </a:r>
          </a:p>
          <a:p>
            <a:pPr marL="514350" indent="-514350" algn="l">
              <a:buAutoNum type="arabicPeriod"/>
            </a:pPr>
            <a:r>
              <a:rPr lang="en-US" sz="3200" dirty="0" smtClean="0">
                <a:solidFill>
                  <a:schemeClr val="tx1"/>
                </a:solidFill>
              </a:rPr>
              <a:t>Never give </a:t>
            </a:r>
            <a:r>
              <a:rPr lang="en-US" sz="3200" dirty="0" smtClean="0"/>
              <a:t>u</a:t>
            </a:r>
            <a:r>
              <a:rPr lang="en-US" sz="3200" dirty="0" smtClean="0">
                <a:solidFill>
                  <a:schemeClr val="tx1"/>
                </a:solidFill>
              </a:rPr>
              <a:t>p</a:t>
            </a:r>
          </a:p>
          <a:p>
            <a:pPr marL="514350" indent="-514350" algn="l">
              <a:buAutoNum type="arabicPeriod"/>
            </a:pPr>
            <a:r>
              <a:rPr lang="en-US" sz="3200" dirty="0" smtClean="0">
                <a:solidFill>
                  <a:schemeClr val="tx1"/>
                </a:solidFill>
              </a:rPr>
              <a:t>Lifelong Learners</a:t>
            </a:r>
          </a:p>
          <a:p>
            <a:pPr marL="514350" indent="-514350" algn="l"/>
            <a:endParaRPr lang="en-US" sz="3200" dirty="0" smtClean="0">
              <a:solidFill>
                <a:schemeClr val="tx1"/>
              </a:solidFill>
            </a:endParaRPr>
          </a:p>
        </p:txBody>
      </p:sp>
      <p:pic>
        <p:nvPicPr>
          <p:cNvPr id="5122" name="Picture 2" descr="http://www.fun-with-pictures.com/image-files/sesamestreet-r.png"/>
          <p:cNvPicPr>
            <a:picLocks noChangeAspect="1" noChangeArrowheads="1"/>
          </p:cNvPicPr>
          <p:nvPr/>
        </p:nvPicPr>
        <p:blipFill>
          <a:blip r:embed="rId2" cstate="print"/>
          <a:srcRect l="3089" t="2353" r="4247" b="20000"/>
          <a:stretch>
            <a:fillRect/>
          </a:stretch>
        </p:blipFill>
        <p:spPr bwMode="auto">
          <a:xfrm>
            <a:off x="5715000" y="3200400"/>
            <a:ext cx="2286000" cy="25146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Refrigerator</a:t>
            </a:r>
            <a:endParaRPr lang="en-US" dirty="0"/>
          </a:p>
        </p:txBody>
      </p:sp>
      <p:sp>
        <p:nvSpPr>
          <p:cNvPr id="3" name="Subtitle 2"/>
          <p:cNvSpPr>
            <a:spLocks noGrp="1"/>
          </p:cNvSpPr>
          <p:nvPr>
            <p:ph idx="1"/>
          </p:nvPr>
        </p:nvSpPr>
        <p:spPr/>
        <p:txBody>
          <a:bodyPr>
            <a:normAutofit/>
          </a:bodyPr>
          <a:lstStyle/>
          <a:p>
            <a:pPr marL="514350" indent="-514350" algn="l">
              <a:buAutoNum type="arabicPeriod"/>
            </a:pPr>
            <a:r>
              <a:rPr lang="en-US" sz="3200" dirty="0" smtClean="0">
                <a:solidFill>
                  <a:schemeClr val="tx1"/>
                </a:solidFill>
              </a:rPr>
              <a:t>‘On’ not ‘In’</a:t>
            </a:r>
          </a:p>
          <a:p>
            <a:pPr marL="514350" indent="-514350" algn="l">
              <a:buAutoNum type="arabicPeriod"/>
            </a:pPr>
            <a:r>
              <a:rPr lang="en-US" sz="3200" dirty="0" smtClean="0">
                <a:solidFill>
                  <a:schemeClr val="tx1"/>
                </a:solidFill>
              </a:rPr>
              <a:t>Positive messages </a:t>
            </a:r>
            <a:r>
              <a:rPr lang="en-US" sz="3200" dirty="0">
                <a:solidFill>
                  <a:schemeClr val="tx1"/>
                </a:solidFill>
              </a:rPr>
              <a:t>h</a:t>
            </a:r>
            <a:r>
              <a:rPr lang="en-US" sz="3200" dirty="0" smtClean="0">
                <a:solidFill>
                  <a:schemeClr val="tx1"/>
                </a:solidFill>
              </a:rPr>
              <a:t>ave </a:t>
            </a:r>
            <a:r>
              <a:rPr lang="en-US" sz="3200" dirty="0">
                <a:solidFill>
                  <a:schemeClr val="tx1"/>
                </a:solidFill>
              </a:rPr>
              <a:t>p</a:t>
            </a:r>
            <a:r>
              <a:rPr lang="en-US" sz="3200" dirty="0" smtClean="0">
                <a:solidFill>
                  <a:schemeClr val="tx1"/>
                </a:solidFill>
              </a:rPr>
              <a:t>ower</a:t>
            </a:r>
          </a:p>
          <a:p>
            <a:pPr marL="514350" indent="-514350" algn="l">
              <a:buAutoNum type="arabicPeriod"/>
            </a:pPr>
            <a:r>
              <a:rPr lang="en-US" sz="3200" dirty="0" smtClean="0">
                <a:solidFill>
                  <a:schemeClr val="tx1"/>
                </a:solidFill>
              </a:rPr>
              <a:t>Care is there</a:t>
            </a:r>
          </a:p>
          <a:p>
            <a:pPr marL="514350" indent="-514350" algn="l">
              <a:buAutoNum type="arabicPeriod"/>
            </a:pPr>
            <a:r>
              <a:rPr lang="en-US" sz="3200" dirty="0" smtClean="0">
                <a:solidFill>
                  <a:schemeClr val="tx1"/>
                </a:solidFill>
              </a:rPr>
              <a:t>Best hopes and dreams</a:t>
            </a:r>
          </a:p>
          <a:p>
            <a:pPr marL="514350" indent="-514350" algn="l"/>
            <a:endParaRPr lang="en-US" sz="3200" dirty="0" smtClean="0">
              <a:solidFill>
                <a:schemeClr val="tx1"/>
              </a:solidFill>
            </a:endParaRPr>
          </a:p>
        </p:txBody>
      </p:sp>
      <p:pic>
        <p:nvPicPr>
          <p:cNvPr id="3074" name="Picture 2" descr="http://hoffmansappliance.com/images/photos/zz-fridge/fridge-open.jpg"/>
          <p:cNvPicPr>
            <a:picLocks noChangeAspect="1" noChangeArrowheads="1"/>
          </p:cNvPicPr>
          <p:nvPr/>
        </p:nvPicPr>
        <p:blipFill>
          <a:blip r:embed="rId2" cstate="print"/>
          <a:srcRect/>
          <a:stretch>
            <a:fillRect/>
          </a:stretch>
        </p:blipFill>
        <p:spPr bwMode="auto">
          <a:xfrm>
            <a:off x="5562600" y="3429000"/>
            <a:ext cx="3124199" cy="31242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Mentor Lessons . . . </a:t>
            </a:r>
            <a:endParaRPr lang="en-US" dirty="0"/>
          </a:p>
        </p:txBody>
      </p:sp>
      <p:sp>
        <p:nvSpPr>
          <p:cNvPr id="3" name="Subtitle 2"/>
          <p:cNvSpPr>
            <a:spLocks noGrp="1"/>
          </p:cNvSpPr>
          <p:nvPr>
            <p:ph idx="1"/>
          </p:nvPr>
        </p:nvSpPr>
        <p:spPr/>
        <p:txBody>
          <a:bodyPr>
            <a:noAutofit/>
          </a:bodyPr>
          <a:lstStyle/>
          <a:p>
            <a:pPr algn="l"/>
            <a:r>
              <a:rPr lang="en-US" sz="2800" dirty="0" smtClean="0">
                <a:solidFill>
                  <a:schemeClr val="tx1"/>
                </a:solidFill>
              </a:rPr>
              <a:t>“There are no children that can’t learn, but there are some that need a little more time and a different approach.  It depends on you to find that time and approach.”</a:t>
            </a:r>
          </a:p>
          <a:p>
            <a:pPr algn="l"/>
            <a:endParaRPr lang="en-US" sz="2800" dirty="0" smtClean="0">
              <a:solidFill>
                <a:schemeClr val="tx1"/>
              </a:solidFill>
            </a:endParaRPr>
          </a:p>
          <a:p>
            <a:pPr algn="l"/>
            <a:r>
              <a:rPr lang="en-US" sz="2800" dirty="0" smtClean="0">
                <a:solidFill>
                  <a:schemeClr val="tx1"/>
                </a:solidFill>
              </a:rPr>
              <a:t>“Every teacher can bring about high achievement if properly supported, involved and valued.  Bring involvement to your job each day and never be shy about requesting support or expecting to be valued.”</a:t>
            </a:r>
            <a:endParaRPr lang="en-US" sz="28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8193" name="Picture 1" descr="C:\Users\dfisher\Desktop\Summer Family Weekend 2011 037.JPG"/>
          <p:cNvPicPr>
            <a:picLocks noChangeAspect="1" noChangeArrowheads="1"/>
          </p:cNvPicPr>
          <p:nvPr/>
        </p:nvPicPr>
        <p:blipFill>
          <a:blip r:embed="rId2" cstate="print"/>
          <a:srcRect/>
          <a:stretch>
            <a:fillRect/>
          </a:stretch>
        </p:blipFill>
        <p:spPr bwMode="auto">
          <a:xfrm>
            <a:off x="2438400" y="228600"/>
            <a:ext cx="4708525" cy="6278563"/>
          </a:xfrm>
          <a:prstGeom prst="rect">
            <a:avLst/>
          </a:prstGeom>
          <a:noFill/>
        </p:spPr>
      </p:pic>
      <p:sp>
        <p:nvSpPr>
          <p:cNvPr id="5" name="Title 3"/>
          <p:cNvSpPr txBox="1">
            <a:spLocks/>
          </p:cNvSpPr>
          <p:nvPr/>
        </p:nvSpPr>
        <p:spPr>
          <a:xfrm>
            <a:off x="6705600" y="2057400"/>
            <a:ext cx="2438400" cy="4648200"/>
          </a:xfrm>
          <a:prstGeom prst="rect">
            <a:avLst/>
          </a:prstGeom>
        </p:spPr>
        <p:txBody>
          <a:bodyPr vert="horz" anchor="ct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chemeClr val="bg1"/>
                </a:solidFill>
                <a:effectLst/>
                <a:uLnTx/>
                <a:uFillTx/>
                <a:ea typeface="+mj-ea"/>
                <a:cs typeface="+mj-cs"/>
              </a:rPr>
              <a:t>even in the most difficult times.”  </a:t>
            </a:r>
            <a:endParaRPr lang="en-US" sz="3600" b="1" dirty="0" smtClean="0">
              <a:solidFill>
                <a:schemeClr val="bg1"/>
              </a:solidFill>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1200" cap="none" spc="0" normalizeH="0" baseline="0" noProof="0" dirty="0" smtClean="0">
              <a:ln>
                <a:noFill/>
              </a:ln>
              <a:solidFill>
                <a:schemeClr val="bg1"/>
              </a:solidFill>
              <a:effectLst/>
              <a:uLnTx/>
              <a:uFillTx/>
              <a:latin typeface="+mn-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3600" b="1" dirty="0" smtClean="0">
              <a:solidFill>
                <a:schemeClr val="bg1"/>
              </a:solidFill>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1200" cap="none" spc="0" normalizeH="0" baseline="0" noProof="0" dirty="0" smtClean="0">
              <a:ln>
                <a:noFill/>
              </a:ln>
              <a:solidFill>
                <a:schemeClr val="bg1"/>
              </a:solidFill>
              <a:effectLst/>
              <a:uLnTx/>
              <a:uFillTx/>
              <a:latin typeface="+mn-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900" b="1" i="0" u="none" strike="noStrike" kern="1200" cap="none" spc="0" normalizeH="0" baseline="0" noProof="0" dirty="0" smtClean="0">
                <a:ln>
                  <a:noFill/>
                </a:ln>
                <a:solidFill>
                  <a:schemeClr val="bg1"/>
                </a:solidFill>
                <a:effectLst/>
                <a:uLnTx/>
                <a:uFillTx/>
                <a:latin typeface="+mn-lt"/>
                <a:ea typeface="+mj-ea"/>
                <a:cs typeface="+mj-cs"/>
              </a:rPr>
              <a:t>-Allen Klein</a:t>
            </a:r>
            <a:endParaRPr kumimoji="0" lang="en-US" sz="2900" b="1" i="0" u="none" strike="noStrike" kern="1200" cap="none" spc="0" normalizeH="0" baseline="0" noProof="0" dirty="0">
              <a:ln>
                <a:noFill/>
              </a:ln>
              <a:solidFill>
                <a:schemeClr val="bg1"/>
              </a:solidFill>
              <a:effectLst/>
              <a:uLnTx/>
              <a:uFillTx/>
              <a:latin typeface="+mn-lt"/>
              <a:ea typeface="+mj-ea"/>
              <a:cs typeface="+mj-cs"/>
            </a:endParaRPr>
          </a:p>
        </p:txBody>
      </p:sp>
      <p:sp>
        <p:nvSpPr>
          <p:cNvPr id="4" name="Title 3"/>
          <p:cNvSpPr>
            <a:spLocks noGrp="1"/>
          </p:cNvSpPr>
          <p:nvPr>
            <p:ph type="title"/>
          </p:nvPr>
        </p:nvSpPr>
        <p:spPr>
          <a:xfrm>
            <a:off x="228600" y="228600"/>
            <a:ext cx="3200400" cy="4038600"/>
          </a:xfrm>
        </p:spPr>
        <p:txBody>
          <a:bodyPr>
            <a:normAutofit/>
          </a:bodyPr>
          <a:lstStyle/>
          <a:p>
            <a:pPr algn="l"/>
            <a:r>
              <a:rPr lang="en-US" sz="3600" dirty="0" smtClean="0">
                <a:solidFill>
                  <a:schemeClr val="bg1"/>
                </a:solidFill>
              </a:rPr>
              <a:t>“Children remind us to treasure the smallest of</a:t>
            </a:r>
            <a:br>
              <a:rPr lang="en-US" sz="3600" dirty="0" smtClean="0">
                <a:solidFill>
                  <a:schemeClr val="bg1"/>
                </a:solidFill>
              </a:rPr>
            </a:br>
            <a:r>
              <a:rPr lang="en-US" sz="3600" dirty="0" smtClean="0">
                <a:solidFill>
                  <a:schemeClr val="bg1"/>
                </a:solidFill>
              </a:rPr>
              <a:t>gifts, </a:t>
            </a:r>
            <a:endParaRPr lang="en-US" sz="36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193"/>
                                        </p:tgtEl>
                                        <p:attrNameLst>
                                          <p:attrName>style.visibility</p:attrName>
                                        </p:attrNameLst>
                                      </p:cBhvr>
                                      <p:to>
                                        <p:strVal val="visible"/>
                                      </p:to>
                                    </p:set>
                                    <p:animEffect transition="in" filter="fade">
                                      <p:cBhvr>
                                        <p:cTn id="7" dur="2000"/>
                                        <p:tgtEl>
                                          <p:spTgt spid="8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5638800"/>
            <a:ext cx="8229600" cy="1066800"/>
          </a:xfrm>
        </p:spPr>
        <p:txBody>
          <a:bodyPr/>
          <a:lstStyle/>
          <a:p>
            <a:pPr algn="r"/>
            <a:r>
              <a:rPr lang="en-US" dirty="0" smtClean="0">
                <a:solidFill>
                  <a:schemeClr val="bg1"/>
                </a:solidFill>
              </a:rPr>
              <a:t>Chinese proverb</a:t>
            </a:r>
            <a:endParaRPr lang="en-US" dirty="0">
              <a:solidFill>
                <a:schemeClr val="bg1"/>
              </a:solidFill>
            </a:endParaRPr>
          </a:p>
        </p:txBody>
      </p:sp>
      <p:pic>
        <p:nvPicPr>
          <p:cNvPr id="3074" name="Picture 2" descr="http://farm7.static.flickr.com/6126/5971052317_75d2623d8f.jpg"/>
          <p:cNvPicPr>
            <a:picLocks noChangeAspect="1" noChangeArrowheads="1"/>
          </p:cNvPicPr>
          <p:nvPr/>
        </p:nvPicPr>
        <p:blipFill>
          <a:blip r:embed="rId2" cstate="print"/>
          <a:srcRect l="2105" t="6449" r="3158" b="10229"/>
          <a:stretch>
            <a:fillRect/>
          </a:stretch>
        </p:blipFill>
        <p:spPr bwMode="auto">
          <a:xfrm>
            <a:off x="609600" y="406400"/>
            <a:ext cx="8001000" cy="5334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4953000" y="304800"/>
            <a:ext cx="3886200" cy="5334000"/>
          </a:xfrm>
        </p:spPr>
        <p:txBody>
          <a:bodyPr>
            <a:normAutofit fontScale="90000"/>
          </a:bodyPr>
          <a:lstStyle/>
          <a:p>
            <a:pPr algn="l"/>
            <a:r>
              <a:rPr lang="en-US" sz="4400" dirty="0" smtClean="0">
                <a:solidFill>
                  <a:schemeClr val="bg1"/>
                </a:solidFill>
              </a:rPr>
              <a:t>“Every student can learn, just not on the same day or in the same way.”		</a:t>
            </a:r>
            <a:br>
              <a:rPr lang="en-US" sz="4400" dirty="0" smtClean="0">
                <a:solidFill>
                  <a:schemeClr val="bg1"/>
                </a:solidFill>
              </a:rPr>
            </a:br>
            <a:r>
              <a:rPr lang="en-US" sz="4400" dirty="0" smtClean="0">
                <a:solidFill>
                  <a:schemeClr val="bg1"/>
                </a:solidFill>
              </a:rPr>
              <a:t>       </a:t>
            </a:r>
            <a:r>
              <a:rPr lang="en-US" sz="3100" dirty="0" smtClean="0">
                <a:solidFill>
                  <a:schemeClr val="bg1"/>
                </a:solidFill>
              </a:rPr>
              <a:t>-George Evans</a:t>
            </a:r>
            <a:endParaRPr lang="en-US" sz="3100" dirty="0">
              <a:solidFill>
                <a:schemeClr val="bg1"/>
              </a:solidFill>
            </a:endParaRPr>
          </a:p>
        </p:txBody>
      </p:sp>
      <p:pic>
        <p:nvPicPr>
          <p:cNvPr id="18433" name="Picture 1" descr="C:\Users\dfisher\Desktop\More misc pics 053.jpg"/>
          <p:cNvPicPr>
            <a:picLocks noChangeAspect="1" noChangeArrowheads="1"/>
          </p:cNvPicPr>
          <p:nvPr/>
        </p:nvPicPr>
        <p:blipFill>
          <a:blip r:embed="rId2" cstate="print"/>
          <a:srcRect/>
          <a:stretch>
            <a:fillRect/>
          </a:stretch>
        </p:blipFill>
        <p:spPr bwMode="auto">
          <a:xfrm rot="16200000">
            <a:off x="-686287" y="1295889"/>
            <a:ext cx="6400800" cy="4266225"/>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fade">
                                      <p:cBhvr>
                                        <p:cTn id="7" dur="2000"/>
                                        <p:tgtEl>
                                          <p:spTgt spid="184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6145" name="Picture 1" descr="C:\Users\dfisher\Desktop\046.JPG"/>
          <p:cNvPicPr>
            <a:picLocks noChangeAspect="1" noChangeArrowheads="1"/>
          </p:cNvPicPr>
          <p:nvPr/>
        </p:nvPicPr>
        <p:blipFill>
          <a:blip r:embed="rId2" cstate="print"/>
          <a:srcRect/>
          <a:stretch>
            <a:fillRect/>
          </a:stretch>
        </p:blipFill>
        <p:spPr bwMode="auto">
          <a:xfrm rot="15983269">
            <a:off x="3758240" y="1406777"/>
            <a:ext cx="5398651" cy="4048647"/>
          </a:xfrm>
          <a:prstGeom prst="rect">
            <a:avLst/>
          </a:prstGeom>
          <a:noFill/>
        </p:spPr>
      </p:pic>
      <p:sp>
        <p:nvSpPr>
          <p:cNvPr id="4" name="Title 3"/>
          <p:cNvSpPr>
            <a:spLocks noGrp="1"/>
          </p:cNvSpPr>
          <p:nvPr>
            <p:ph type="title"/>
          </p:nvPr>
        </p:nvSpPr>
        <p:spPr>
          <a:xfrm>
            <a:off x="228600" y="457200"/>
            <a:ext cx="4343400" cy="5867400"/>
          </a:xfrm>
        </p:spPr>
        <p:txBody>
          <a:bodyPr>
            <a:normAutofit/>
          </a:bodyPr>
          <a:lstStyle/>
          <a:p>
            <a:pPr algn="l"/>
            <a:r>
              <a:rPr lang="en-US" sz="4400" dirty="0" smtClean="0">
                <a:solidFill>
                  <a:schemeClr val="bg1"/>
                </a:solidFill>
              </a:rPr>
              <a:t>“If you think you can or you think you can’t, either way, you’ll be right.”  </a:t>
            </a:r>
            <a:br>
              <a:rPr lang="en-US" sz="4400" dirty="0" smtClean="0">
                <a:solidFill>
                  <a:schemeClr val="bg1"/>
                </a:solidFill>
              </a:rPr>
            </a:br>
            <a:r>
              <a:rPr lang="en-US" sz="4400" dirty="0" smtClean="0">
                <a:solidFill>
                  <a:schemeClr val="bg1"/>
                </a:solidFill>
              </a:rPr>
              <a:t/>
            </a:r>
            <a:br>
              <a:rPr lang="en-US" sz="4400" dirty="0" smtClean="0">
                <a:solidFill>
                  <a:schemeClr val="bg1"/>
                </a:solidFill>
              </a:rPr>
            </a:br>
            <a:r>
              <a:rPr lang="en-US" sz="4400" dirty="0" smtClean="0">
                <a:solidFill>
                  <a:schemeClr val="bg1"/>
                </a:solidFill>
              </a:rPr>
              <a:t>    	   </a:t>
            </a:r>
            <a:r>
              <a:rPr lang="en-US" sz="3600" dirty="0" smtClean="0">
                <a:solidFill>
                  <a:schemeClr val="bg1"/>
                </a:solidFill>
              </a:rPr>
              <a:t>-</a:t>
            </a:r>
            <a:r>
              <a:rPr lang="en-US" sz="2800" dirty="0" smtClean="0">
                <a:solidFill>
                  <a:schemeClr val="bg1"/>
                </a:solidFill>
              </a:rPr>
              <a:t>Henry Ford</a:t>
            </a:r>
            <a:endParaRPr lang="en-US" sz="28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45"/>
                                        </p:tgtEl>
                                        <p:attrNameLst>
                                          <p:attrName>style.visibility</p:attrName>
                                        </p:attrNameLst>
                                      </p:cBhvr>
                                      <p:to>
                                        <p:strVal val="visible"/>
                                      </p:to>
                                    </p:set>
                                    <p:animEffect transition="in" filter="fade">
                                      <p:cBhvr>
                                        <p:cTn id="7" dur="20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pPr algn="ctr"/>
            <a:r>
              <a:rPr lang="en-US" dirty="0" smtClean="0">
                <a:latin typeface="+mn-lt"/>
              </a:rPr>
              <a:t>Focus on Learning</a:t>
            </a:r>
            <a:endParaRPr lang="en-US" dirty="0">
              <a:latin typeface="+mn-lt"/>
            </a:endParaRPr>
          </a:p>
        </p:txBody>
      </p:sp>
      <p:sp>
        <p:nvSpPr>
          <p:cNvPr id="3" name="Content Placeholder 2"/>
          <p:cNvSpPr>
            <a:spLocks noGrp="1"/>
          </p:cNvSpPr>
          <p:nvPr>
            <p:ph idx="1"/>
          </p:nvPr>
        </p:nvSpPr>
        <p:spPr>
          <a:xfrm>
            <a:off x="457200" y="1722437"/>
            <a:ext cx="8229600" cy="4525963"/>
          </a:xfrm>
        </p:spPr>
        <p:txBody>
          <a:bodyPr>
            <a:normAutofit/>
          </a:bodyPr>
          <a:lstStyle/>
          <a:p>
            <a:pPr>
              <a:buNone/>
            </a:pPr>
            <a:r>
              <a:rPr lang="en-US" sz="3200" dirty="0" smtClean="0">
                <a:solidFill>
                  <a:srgbClr val="000000"/>
                </a:solidFill>
              </a:rPr>
              <a:t>Our “hedgehog concept” in Nebraska:</a:t>
            </a:r>
          </a:p>
          <a:p>
            <a:pPr>
              <a:buNone/>
            </a:pPr>
            <a:endParaRPr lang="en-US" sz="3200" dirty="0" smtClean="0">
              <a:solidFill>
                <a:srgbClr val="000000"/>
              </a:solidFill>
            </a:endParaRPr>
          </a:p>
          <a:p>
            <a:pPr marL="0" indent="0">
              <a:buNone/>
            </a:pPr>
            <a:r>
              <a:rPr lang="en-US" sz="3200" dirty="0" smtClean="0">
                <a:solidFill>
                  <a:srgbClr val="000000"/>
                </a:solidFill>
              </a:rPr>
              <a:t>We accept high levels of learning for all students as the fundamental</a:t>
            </a:r>
          </a:p>
          <a:p>
            <a:pPr marL="0" indent="0">
              <a:buNone/>
            </a:pPr>
            <a:r>
              <a:rPr lang="en-US" sz="3200" dirty="0" smtClean="0">
                <a:solidFill>
                  <a:srgbClr val="000000"/>
                </a:solidFill>
              </a:rPr>
              <a:t>purpose of our schools and </a:t>
            </a:r>
          </a:p>
          <a:p>
            <a:pPr marL="0" indent="0">
              <a:buNone/>
            </a:pPr>
            <a:r>
              <a:rPr lang="en-US" sz="3200" dirty="0" smtClean="0">
                <a:solidFill>
                  <a:srgbClr val="000000"/>
                </a:solidFill>
              </a:rPr>
              <a:t>therefore we are willing to</a:t>
            </a:r>
          </a:p>
          <a:p>
            <a:pPr marL="0" indent="0">
              <a:buNone/>
            </a:pPr>
            <a:r>
              <a:rPr lang="en-US" sz="3200" dirty="0" smtClean="0">
                <a:solidFill>
                  <a:srgbClr val="000000"/>
                </a:solidFill>
              </a:rPr>
              <a:t>examine all practices in </a:t>
            </a:r>
          </a:p>
          <a:p>
            <a:pPr marL="0" indent="0">
              <a:buNone/>
            </a:pPr>
            <a:r>
              <a:rPr lang="en-US" sz="3200" dirty="0" smtClean="0">
                <a:solidFill>
                  <a:srgbClr val="000000"/>
                </a:solidFill>
              </a:rPr>
              <a:t>light of impact on learning.</a:t>
            </a:r>
            <a:endParaRPr lang="en-US" sz="3200" dirty="0">
              <a:solidFill>
                <a:srgbClr val="000000"/>
              </a:solidFill>
            </a:endParaRPr>
          </a:p>
        </p:txBody>
      </p:sp>
      <p:sp>
        <p:nvSpPr>
          <p:cNvPr id="4" name="Rectangle 3"/>
          <p:cNvSpPr/>
          <p:nvPr/>
        </p:nvSpPr>
        <p:spPr>
          <a:xfrm>
            <a:off x="2286000" y="2551837"/>
            <a:ext cx="4572000" cy="369332"/>
          </a:xfrm>
          <a:prstGeom prst="rect">
            <a:avLst/>
          </a:prstGeom>
        </p:spPr>
        <p:txBody>
          <a:bodyPr>
            <a:spAutoFit/>
          </a:bodyPr>
          <a:lstStyle/>
          <a:p>
            <a:pPr>
              <a:spcBef>
                <a:spcPct val="0"/>
              </a:spcBef>
              <a:buNone/>
            </a:pPr>
            <a:endParaRPr lang="en-US" dirty="0" smtClean="0"/>
          </a:p>
        </p:txBody>
      </p:sp>
      <p:pic>
        <p:nvPicPr>
          <p:cNvPr id="20484" name="Picture 4" descr="http://www.aiminghigherconsultants.com/wp-content/uploads/2011/04/iStock_000012756364XSmall.jpg"/>
          <p:cNvPicPr>
            <a:picLocks noChangeAspect="1" noChangeArrowheads="1"/>
          </p:cNvPicPr>
          <p:nvPr/>
        </p:nvPicPr>
        <p:blipFill>
          <a:blip r:embed="rId2" cstate="print"/>
          <a:srcRect/>
          <a:stretch>
            <a:fillRect/>
          </a:stretch>
        </p:blipFill>
        <p:spPr bwMode="auto">
          <a:xfrm>
            <a:off x="5715000" y="3733800"/>
            <a:ext cx="3200400" cy="212356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24000"/>
            <a:ext cx="8382000" cy="4572000"/>
          </a:xfrm>
        </p:spPr>
        <p:txBody>
          <a:bodyPr vert="horz">
            <a:noAutofit/>
          </a:bodyPr>
          <a:lstStyle/>
          <a:p>
            <a:pPr>
              <a:spcAft>
                <a:spcPts val="600"/>
              </a:spcAft>
            </a:pPr>
            <a:r>
              <a:rPr lang="en-US" sz="3200" dirty="0" smtClean="0"/>
              <a:t>249 School Districts</a:t>
            </a:r>
          </a:p>
          <a:p>
            <a:pPr marL="365760" lvl="1" indent="-256032">
              <a:buClr>
                <a:schemeClr val="accent3"/>
              </a:buClr>
              <a:buFont typeface="Georgia"/>
              <a:buChar char="•"/>
            </a:pPr>
            <a:r>
              <a:rPr lang="en-US" sz="3200" dirty="0" smtClean="0">
                <a:solidFill>
                  <a:schemeClr val="tx1"/>
                </a:solidFill>
              </a:rPr>
              <a:t>Omaha – 50,372 students</a:t>
            </a:r>
          </a:p>
          <a:p>
            <a:pPr marL="365760" lvl="1" indent="-256032">
              <a:buClr>
                <a:schemeClr val="accent3"/>
              </a:buClr>
              <a:buFont typeface="Georgia"/>
              <a:buChar char="•"/>
            </a:pPr>
            <a:r>
              <a:rPr lang="en-US" sz="3200" dirty="0" smtClean="0">
                <a:solidFill>
                  <a:schemeClr val="tx1"/>
                </a:solidFill>
              </a:rPr>
              <a:t>Loup County – 93 students</a:t>
            </a:r>
          </a:p>
          <a:p>
            <a:pPr marL="365760" lvl="1" indent="-256032">
              <a:spcAft>
                <a:spcPts val="600"/>
              </a:spcAft>
              <a:buClr>
                <a:schemeClr val="accent3"/>
              </a:buClr>
              <a:buFont typeface="Georgia"/>
              <a:buChar char="•"/>
            </a:pPr>
            <a:r>
              <a:rPr lang="en-US" sz="3200" dirty="0" smtClean="0">
                <a:solidFill>
                  <a:schemeClr val="tx1"/>
                </a:solidFill>
              </a:rPr>
              <a:t>134 school districts with less than 390 students</a:t>
            </a:r>
          </a:p>
          <a:p>
            <a:pPr marL="365760" lvl="1" indent="-256032">
              <a:buClr>
                <a:schemeClr val="accent3"/>
              </a:buClr>
              <a:buNone/>
            </a:pPr>
            <a:endParaRPr lang="en-US" sz="3200" b="1" dirty="0" smtClean="0">
              <a:solidFill>
                <a:srgbClr val="FF0000"/>
              </a:solidFill>
            </a:endParaRPr>
          </a:p>
          <a:p>
            <a:pPr marL="112713" lvl="1" indent="-3175">
              <a:spcAft>
                <a:spcPts val="600"/>
              </a:spcAft>
              <a:buClr>
                <a:schemeClr val="accent3"/>
              </a:buClr>
              <a:buNone/>
            </a:pPr>
            <a:r>
              <a:rPr lang="en-US" sz="3200" b="1" dirty="0" smtClean="0">
                <a:solidFill>
                  <a:srgbClr val="FF0000"/>
                </a:solidFill>
              </a:rPr>
              <a:t>Trends:  Fewer districts, more smaller districts</a:t>
            </a:r>
          </a:p>
          <a:p>
            <a:pPr>
              <a:spcAft>
                <a:spcPts val="600"/>
              </a:spcAft>
            </a:pPr>
            <a:endParaRPr lang="en-US" sz="3200" dirty="0" smtClean="0"/>
          </a:p>
          <a:p>
            <a:pPr marL="365760" lvl="1" indent="-256032">
              <a:buClr>
                <a:schemeClr val="accent3"/>
              </a:buClr>
              <a:buFont typeface="Georgia"/>
              <a:buChar char="•"/>
            </a:pPr>
            <a:endParaRPr lang="en-US" sz="3200" dirty="0" smtClean="0">
              <a:solidFill>
                <a:schemeClr val="tx1"/>
              </a:solidFill>
            </a:endParaRPr>
          </a:p>
          <a:p>
            <a:pPr marL="365760" lvl="1" indent="-256032">
              <a:buClr>
                <a:schemeClr val="accent3"/>
              </a:buClr>
              <a:buFont typeface="Georgia"/>
              <a:buChar char="•"/>
            </a:pPr>
            <a:endParaRPr lang="en-US" sz="3200" dirty="0">
              <a:solidFill>
                <a:schemeClr val="tx1"/>
              </a:solidFill>
            </a:endParaRPr>
          </a:p>
        </p:txBody>
      </p:sp>
      <p:sp>
        <p:nvSpPr>
          <p:cNvPr id="5" name="Title 4"/>
          <p:cNvSpPr>
            <a:spLocks noGrp="1"/>
          </p:cNvSpPr>
          <p:nvPr>
            <p:ph type="title"/>
          </p:nvPr>
        </p:nvSpPr>
        <p:spPr>
          <a:xfrm>
            <a:off x="457200" y="533400"/>
            <a:ext cx="8229600" cy="1066800"/>
          </a:xfrm>
        </p:spPr>
        <p:txBody>
          <a:bodyPr/>
          <a:lstStyle/>
          <a:p>
            <a:r>
              <a:rPr lang="en-US" dirty="0" smtClean="0"/>
              <a:t>Nebraska Public Schools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04800" y="1676401"/>
          <a:ext cx="8534399" cy="3217234"/>
        </p:xfrm>
        <a:graphic>
          <a:graphicData uri="http://schemas.openxmlformats.org/drawingml/2006/table">
            <a:tbl>
              <a:tblPr firstRow="1" bandRow="1">
                <a:tableStyleId>{5C22544A-7EE6-4342-B048-85BDC9FD1C3A}</a:tableStyleId>
              </a:tblPr>
              <a:tblGrid>
                <a:gridCol w="1600200"/>
                <a:gridCol w="1752600"/>
                <a:gridCol w="1676400"/>
                <a:gridCol w="1219200"/>
                <a:gridCol w="1066800"/>
                <a:gridCol w="1219199"/>
              </a:tblGrid>
              <a:tr h="838199">
                <a:tc>
                  <a:txBody>
                    <a:bodyPr/>
                    <a:lstStyle/>
                    <a:p>
                      <a:pPr algn="ctr"/>
                      <a:r>
                        <a:rPr lang="en-US" sz="2000" dirty="0" smtClean="0"/>
                        <a:t>School</a:t>
                      </a:r>
                      <a:r>
                        <a:rPr lang="en-US" sz="2000" baseline="0" dirty="0" smtClean="0"/>
                        <a:t> Year</a:t>
                      </a:r>
                      <a:endParaRPr lang="en-US" sz="2000" dirty="0"/>
                    </a:p>
                  </a:txBody>
                  <a:tcPr anchor="ctr"/>
                </a:tc>
                <a:tc>
                  <a:txBody>
                    <a:bodyPr/>
                    <a:lstStyle/>
                    <a:p>
                      <a:pPr algn="ctr"/>
                      <a:r>
                        <a:rPr lang="en-US" sz="2000" dirty="0" smtClean="0"/>
                        <a:t>Total</a:t>
                      </a:r>
                    </a:p>
                    <a:p>
                      <a:pPr algn="ctr"/>
                      <a:r>
                        <a:rPr lang="en-US" sz="2000" dirty="0" smtClean="0"/>
                        <a:t>Enrollment</a:t>
                      </a:r>
                      <a:endParaRPr lang="en-US" sz="2000" dirty="0"/>
                    </a:p>
                  </a:txBody>
                  <a:tcPr anchor="ctr"/>
                </a:tc>
                <a:tc>
                  <a:txBody>
                    <a:bodyPr/>
                    <a:lstStyle/>
                    <a:p>
                      <a:pPr algn="ctr"/>
                      <a:r>
                        <a:rPr lang="en-US" sz="2000" dirty="0" smtClean="0"/>
                        <a:t>Total</a:t>
                      </a:r>
                    </a:p>
                    <a:p>
                      <a:pPr algn="ctr"/>
                      <a:r>
                        <a:rPr lang="en-US" sz="2000" dirty="0" smtClean="0"/>
                        <a:t>Minority</a:t>
                      </a:r>
                      <a:endParaRPr lang="en-US" sz="2000" dirty="0"/>
                    </a:p>
                  </a:txBody>
                  <a:tcPr anchor="ctr"/>
                </a:tc>
                <a:tc>
                  <a:txBody>
                    <a:bodyPr/>
                    <a:lstStyle/>
                    <a:p>
                      <a:pPr algn="ctr"/>
                      <a:r>
                        <a:rPr lang="en-US" sz="2000" dirty="0" smtClean="0"/>
                        <a:t>FRL</a:t>
                      </a:r>
                      <a:endParaRPr lang="en-US" sz="2000" dirty="0"/>
                    </a:p>
                  </a:txBody>
                  <a:tcPr anchor="ctr"/>
                </a:tc>
                <a:tc>
                  <a:txBody>
                    <a:bodyPr/>
                    <a:lstStyle/>
                    <a:p>
                      <a:pPr algn="ctr"/>
                      <a:r>
                        <a:rPr lang="en-US" sz="2000" dirty="0" smtClean="0"/>
                        <a:t>ELL</a:t>
                      </a:r>
                      <a:endParaRPr lang="en-US" sz="2000" dirty="0"/>
                    </a:p>
                  </a:txBody>
                  <a:tcPr anchor="ctr"/>
                </a:tc>
                <a:tc>
                  <a:txBody>
                    <a:bodyPr/>
                    <a:lstStyle/>
                    <a:p>
                      <a:pPr algn="ctr"/>
                      <a:r>
                        <a:rPr lang="en-US" sz="2000" dirty="0" smtClean="0"/>
                        <a:t>SPED</a:t>
                      </a:r>
                      <a:endParaRPr lang="en-US" sz="2000" dirty="0"/>
                    </a:p>
                  </a:txBody>
                  <a:tcPr anchor="ctr"/>
                </a:tc>
              </a:tr>
              <a:tr h="897123">
                <a:tc>
                  <a:txBody>
                    <a:bodyPr/>
                    <a:lstStyle/>
                    <a:p>
                      <a:pPr algn="ctr"/>
                      <a:r>
                        <a:rPr lang="en-US" sz="2800" dirty="0" smtClean="0"/>
                        <a:t>1990-91</a:t>
                      </a:r>
                      <a:endParaRPr lang="en-US" sz="2800" dirty="0"/>
                    </a:p>
                  </a:txBody>
                  <a:tcPr anchor="ctr"/>
                </a:tc>
                <a:tc>
                  <a:txBody>
                    <a:bodyPr/>
                    <a:lstStyle/>
                    <a:p>
                      <a:pPr algn="ctr"/>
                      <a:r>
                        <a:rPr lang="en-US" sz="2800" dirty="0" smtClean="0"/>
                        <a:t>272,990</a:t>
                      </a:r>
                      <a:endParaRPr lang="en-US" sz="2800" dirty="0"/>
                    </a:p>
                  </a:txBody>
                  <a:tcPr anchor="ctr"/>
                </a:tc>
                <a:tc>
                  <a:txBody>
                    <a:bodyPr/>
                    <a:lstStyle/>
                    <a:p>
                      <a:pPr algn="ctr"/>
                      <a:r>
                        <a:rPr lang="en-US" sz="2800" dirty="0" smtClean="0"/>
                        <a:t>10%</a:t>
                      </a:r>
                      <a:endParaRPr lang="en-US" sz="2800" dirty="0"/>
                    </a:p>
                  </a:txBody>
                  <a:tcPr anchor="ctr"/>
                </a:tc>
                <a:tc>
                  <a:txBody>
                    <a:bodyPr/>
                    <a:lstStyle/>
                    <a:p>
                      <a:pPr algn="ctr"/>
                      <a:r>
                        <a:rPr lang="en-US" sz="2800" dirty="0" smtClean="0"/>
                        <a:t>NA</a:t>
                      </a:r>
                      <a:endParaRPr lang="en-US" sz="2800" dirty="0"/>
                    </a:p>
                  </a:txBody>
                  <a:tcPr anchor="ctr"/>
                </a:tc>
                <a:tc>
                  <a:txBody>
                    <a:bodyPr/>
                    <a:lstStyle/>
                    <a:p>
                      <a:pPr algn="ctr"/>
                      <a:r>
                        <a:rPr lang="en-US" sz="2800" dirty="0" smtClean="0"/>
                        <a:t>NA</a:t>
                      </a:r>
                      <a:endParaRPr lang="en-US" sz="2800" dirty="0"/>
                    </a:p>
                  </a:txBody>
                  <a:tcPr anchor="ctr"/>
                </a:tc>
                <a:tc>
                  <a:txBody>
                    <a:bodyPr/>
                    <a:lstStyle/>
                    <a:p>
                      <a:pPr algn="ctr"/>
                      <a:r>
                        <a:rPr lang="en-US" sz="2800" dirty="0" smtClean="0"/>
                        <a:t>12%</a:t>
                      </a:r>
                      <a:endParaRPr lang="en-US" sz="2800" dirty="0"/>
                    </a:p>
                  </a:txBody>
                  <a:tcPr anchor="ctr"/>
                </a:tc>
              </a:tr>
              <a:tr h="779277">
                <a:tc>
                  <a:txBody>
                    <a:bodyPr/>
                    <a:lstStyle/>
                    <a:p>
                      <a:pPr algn="ctr"/>
                      <a:r>
                        <a:rPr lang="en-US" sz="2800" dirty="0" smtClean="0"/>
                        <a:t>2000-01</a:t>
                      </a:r>
                      <a:endParaRPr lang="en-US" sz="2800" dirty="0"/>
                    </a:p>
                  </a:txBody>
                  <a:tcPr anchor="ctr"/>
                </a:tc>
                <a:tc>
                  <a:txBody>
                    <a:bodyPr/>
                    <a:lstStyle/>
                    <a:p>
                      <a:pPr algn="ctr"/>
                      <a:r>
                        <a:rPr lang="en-US" sz="2800" dirty="0" smtClean="0"/>
                        <a:t>285,482</a:t>
                      </a:r>
                      <a:endParaRPr lang="en-US" sz="2800" dirty="0"/>
                    </a:p>
                  </a:txBody>
                  <a:tcPr anchor="ctr"/>
                </a:tc>
                <a:tc>
                  <a:txBody>
                    <a:bodyPr/>
                    <a:lstStyle/>
                    <a:p>
                      <a:pPr algn="ctr"/>
                      <a:r>
                        <a:rPr lang="en-US" sz="2800" dirty="0" smtClean="0"/>
                        <a:t>17%</a:t>
                      </a:r>
                      <a:endParaRPr lang="en-US" sz="2800" dirty="0"/>
                    </a:p>
                  </a:txBody>
                  <a:tcPr anchor="ctr"/>
                </a:tc>
                <a:tc>
                  <a:txBody>
                    <a:bodyPr/>
                    <a:lstStyle/>
                    <a:p>
                      <a:pPr algn="ctr"/>
                      <a:r>
                        <a:rPr lang="en-US" sz="2800" dirty="0" smtClean="0"/>
                        <a:t>30.4%</a:t>
                      </a:r>
                      <a:endParaRPr lang="en-US" sz="2800" dirty="0"/>
                    </a:p>
                  </a:txBody>
                  <a:tcPr anchor="ctr"/>
                </a:tc>
                <a:tc>
                  <a:txBody>
                    <a:bodyPr/>
                    <a:lstStyle/>
                    <a:p>
                      <a:pPr algn="ctr"/>
                      <a:r>
                        <a:rPr lang="en-US" sz="2800" dirty="0" smtClean="0"/>
                        <a:t>3.6%</a:t>
                      </a:r>
                      <a:endParaRPr lang="en-US" sz="2800" dirty="0"/>
                    </a:p>
                  </a:txBody>
                  <a:tcPr anchor="ctr"/>
                </a:tc>
                <a:tc>
                  <a:txBody>
                    <a:bodyPr/>
                    <a:lstStyle/>
                    <a:p>
                      <a:pPr algn="ctr"/>
                      <a:r>
                        <a:rPr lang="en-US" sz="2800" dirty="0" smtClean="0"/>
                        <a:t>15.3%</a:t>
                      </a:r>
                      <a:endParaRPr lang="en-US" sz="2800" dirty="0"/>
                    </a:p>
                  </a:txBody>
                  <a:tcPr anchor="ctr"/>
                </a:tc>
              </a:tr>
              <a:tr h="702635">
                <a:tc>
                  <a:txBody>
                    <a:bodyPr/>
                    <a:lstStyle/>
                    <a:p>
                      <a:pPr algn="ctr"/>
                      <a:r>
                        <a:rPr lang="en-US" sz="2800" dirty="0" smtClean="0"/>
                        <a:t>2010-11</a:t>
                      </a:r>
                      <a:endParaRPr lang="en-US" sz="2800" dirty="0"/>
                    </a:p>
                  </a:txBody>
                  <a:tcPr anchor="ctr"/>
                </a:tc>
                <a:tc>
                  <a:txBody>
                    <a:bodyPr/>
                    <a:lstStyle/>
                    <a:p>
                      <a:pPr algn="ctr"/>
                      <a:r>
                        <a:rPr lang="en-US" sz="2800" dirty="0" smtClean="0"/>
                        <a:t>298,314</a:t>
                      </a:r>
                      <a:endParaRPr lang="en-US" sz="2800" dirty="0"/>
                    </a:p>
                  </a:txBody>
                  <a:tcPr anchor="ctr"/>
                </a:tc>
                <a:tc>
                  <a:txBody>
                    <a:bodyPr/>
                    <a:lstStyle/>
                    <a:p>
                      <a:pPr algn="ctr"/>
                      <a:r>
                        <a:rPr lang="en-US" sz="2800" dirty="0" smtClean="0"/>
                        <a:t>29.2%</a:t>
                      </a:r>
                      <a:endParaRPr lang="en-US" sz="2800" dirty="0"/>
                    </a:p>
                  </a:txBody>
                  <a:tcPr anchor="ctr"/>
                </a:tc>
                <a:tc>
                  <a:txBody>
                    <a:bodyPr/>
                    <a:lstStyle/>
                    <a:p>
                      <a:pPr algn="ctr"/>
                      <a:r>
                        <a:rPr lang="en-US" sz="2800" dirty="0" smtClean="0"/>
                        <a:t>41.2%</a:t>
                      </a:r>
                      <a:endParaRPr lang="en-US" sz="2800" dirty="0"/>
                    </a:p>
                  </a:txBody>
                  <a:tcPr anchor="ctr"/>
                </a:tc>
                <a:tc>
                  <a:txBody>
                    <a:bodyPr/>
                    <a:lstStyle/>
                    <a:p>
                      <a:pPr algn="ctr"/>
                      <a:r>
                        <a:rPr lang="en-US" sz="2800" dirty="0" smtClean="0"/>
                        <a:t>6.6%</a:t>
                      </a:r>
                      <a:endParaRPr lang="en-US" sz="2800" dirty="0"/>
                    </a:p>
                  </a:txBody>
                  <a:tcPr anchor="ctr"/>
                </a:tc>
                <a:tc>
                  <a:txBody>
                    <a:bodyPr/>
                    <a:lstStyle/>
                    <a:p>
                      <a:pPr algn="ctr"/>
                      <a:r>
                        <a:rPr lang="en-US" sz="2800" dirty="0" smtClean="0"/>
                        <a:t>15.3%</a:t>
                      </a:r>
                      <a:endParaRPr lang="en-US" sz="2800" dirty="0"/>
                    </a:p>
                  </a:txBody>
                  <a:tcPr anchor="ctr"/>
                </a:tc>
              </a:tr>
            </a:tbl>
          </a:graphicData>
        </a:graphic>
      </p:graphicFrame>
      <p:sp>
        <p:nvSpPr>
          <p:cNvPr id="5" name="TextBox 4"/>
          <p:cNvSpPr txBox="1"/>
          <p:nvPr/>
        </p:nvSpPr>
        <p:spPr>
          <a:xfrm>
            <a:off x="381000" y="5181600"/>
            <a:ext cx="8458200" cy="1077218"/>
          </a:xfrm>
          <a:prstGeom prst="rect">
            <a:avLst/>
          </a:prstGeom>
          <a:noFill/>
        </p:spPr>
        <p:txBody>
          <a:bodyPr wrap="square" rtlCol="0">
            <a:spAutoFit/>
          </a:bodyPr>
          <a:lstStyle/>
          <a:p>
            <a:r>
              <a:rPr lang="en-US" sz="3200" b="1" dirty="0" smtClean="0">
                <a:solidFill>
                  <a:srgbClr val="FF0000"/>
                </a:solidFill>
              </a:rPr>
              <a:t>Trends:  More minority, greater levels of poverty, more ELL services</a:t>
            </a:r>
            <a:endParaRPr lang="en-US" sz="3200" b="1" dirty="0">
              <a:solidFill>
                <a:srgbClr val="FF0000"/>
              </a:solidFill>
            </a:endParaRPr>
          </a:p>
        </p:txBody>
      </p:sp>
      <p:sp>
        <p:nvSpPr>
          <p:cNvPr id="6" name="Title 5"/>
          <p:cNvSpPr>
            <a:spLocks noGrp="1"/>
          </p:cNvSpPr>
          <p:nvPr>
            <p:ph type="title"/>
          </p:nvPr>
        </p:nvSpPr>
        <p:spPr/>
        <p:txBody>
          <a:bodyPr>
            <a:normAutofit fontScale="90000"/>
          </a:bodyPr>
          <a:lstStyle/>
          <a:p>
            <a:r>
              <a:rPr lang="en-US" dirty="0" smtClean="0"/>
              <a:t>Nebraska Public Schools Demographics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dirty="0" smtClean="0"/>
              <a:t>Teaching Today</a:t>
            </a:r>
            <a:endParaRPr lang="en-US" dirty="0"/>
          </a:p>
        </p:txBody>
      </p:sp>
      <p:sp>
        <p:nvSpPr>
          <p:cNvPr id="3" name="Subtitle 2"/>
          <p:cNvSpPr>
            <a:spLocks noGrp="1"/>
          </p:cNvSpPr>
          <p:nvPr>
            <p:ph idx="1"/>
          </p:nvPr>
        </p:nvSpPr>
        <p:spPr/>
        <p:txBody>
          <a:bodyPr>
            <a:normAutofit/>
          </a:bodyPr>
          <a:lstStyle/>
          <a:p>
            <a:pPr algn="l"/>
            <a:r>
              <a:rPr lang="en-US" sz="3200" dirty="0" smtClean="0"/>
              <a:t>Cushy</a:t>
            </a:r>
          </a:p>
          <a:p>
            <a:pPr algn="l"/>
            <a:r>
              <a:rPr lang="en-US" sz="3200" dirty="0" smtClean="0"/>
              <a:t>Short hours</a:t>
            </a:r>
          </a:p>
          <a:p>
            <a:pPr algn="l"/>
            <a:r>
              <a:rPr lang="en-US" sz="3200" dirty="0" smtClean="0"/>
              <a:t>Summers off</a:t>
            </a:r>
          </a:p>
          <a:p>
            <a:pPr algn="l"/>
            <a:r>
              <a:rPr lang="en-US" sz="3200" dirty="0" smtClean="0"/>
              <a:t>Esteemed by all</a:t>
            </a:r>
          </a:p>
          <a:p>
            <a:pPr algn="l"/>
            <a:r>
              <a:rPr lang="en-US" sz="3200" b="1" dirty="0" smtClean="0"/>
              <a:t>Not!</a:t>
            </a:r>
          </a:p>
        </p:txBody>
      </p:sp>
      <p:pic>
        <p:nvPicPr>
          <p:cNvPr id="13314" name="Picture 2" descr="http://www.infobarrel.com/media/image/14145.jpg"/>
          <p:cNvPicPr>
            <a:picLocks noChangeAspect="1" noChangeArrowheads="1"/>
          </p:cNvPicPr>
          <p:nvPr/>
        </p:nvPicPr>
        <p:blipFill>
          <a:blip r:embed="rId2" cstate="print"/>
          <a:srcRect/>
          <a:stretch>
            <a:fillRect/>
          </a:stretch>
        </p:blipFill>
        <p:spPr bwMode="auto">
          <a:xfrm>
            <a:off x="4800600" y="1905000"/>
            <a:ext cx="3635495" cy="3810000"/>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2000"/>
                                        <p:tgtEl>
                                          <p:spTgt spid="3">
                                            <p:txEl>
                                              <p:pRg st="0" end="0"/>
                                            </p:txEl>
                                          </p:spTgt>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2000"/>
                                        <p:tgtEl>
                                          <p:spTgt spid="3">
                                            <p:txEl>
                                              <p:pRg st="1" end="1"/>
                                            </p:txEl>
                                          </p:spTgt>
                                        </p:tgtEl>
                                      </p:cBhvr>
                                    </p:animEffect>
                                  </p:childTnLst>
                                </p:cTn>
                              </p:par>
                            </p:childTnLst>
                          </p:cTn>
                        </p:par>
                        <p:par>
                          <p:cTn id="12" fill="hold">
                            <p:stCondLst>
                              <p:cond delay="4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2000"/>
                                        <p:tgtEl>
                                          <p:spTgt spid="3">
                                            <p:txEl>
                                              <p:pRg st="2" end="2"/>
                                            </p:txEl>
                                          </p:spTgt>
                                        </p:tgtEl>
                                      </p:cBhvr>
                                    </p:animEffect>
                                  </p:childTnLst>
                                </p:cTn>
                              </p:par>
                            </p:childTnLst>
                          </p:cTn>
                        </p:par>
                        <p:par>
                          <p:cTn id="16" fill="hold">
                            <p:stCondLst>
                              <p:cond delay="60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2000"/>
                                        <p:tgtEl>
                                          <p:spTgt spid="3">
                                            <p:txEl>
                                              <p:pRg st="3" end="3"/>
                                            </p:txEl>
                                          </p:spTgt>
                                        </p:tgtEl>
                                      </p:cBhvr>
                                    </p:animEffect>
                                  </p:childTnLst>
                                </p:cTn>
                              </p:par>
                            </p:childTnLst>
                          </p:cTn>
                        </p:par>
                        <p:par>
                          <p:cTn id="20" fill="hold">
                            <p:stCondLst>
                              <p:cond delay="8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905000"/>
            <a:ext cx="8686800" cy="3733800"/>
          </a:xfrm>
        </p:spPr>
        <p:txBody>
          <a:bodyPr vert="horz">
            <a:normAutofit/>
          </a:bodyPr>
          <a:lstStyle/>
          <a:p>
            <a:r>
              <a:rPr lang="en-US" sz="3200" dirty="0" smtClean="0"/>
              <a:t>Select and Sort (1950’s)</a:t>
            </a:r>
          </a:p>
          <a:p>
            <a:r>
              <a:rPr lang="en-US" sz="3200" dirty="0" smtClean="0"/>
              <a:t>Universal Access (CR, IDEA, ADA) (60’s-70’s)</a:t>
            </a:r>
          </a:p>
          <a:p>
            <a:r>
              <a:rPr lang="en-US" sz="3200" dirty="0" smtClean="0"/>
              <a:t>Universal High Achievement (NCLB) (2002)</a:t>
            </a:r>
          </a:p>
          <a:p>
            <a:r>
              <a:rPr lang="en-US" sz="3200" dirty="0" smtClean="0"/>
              <a:t>All High School Graduates College and Career Ready (now)</a:t>
            </a:r>
            <a:endParaRPr lang="en-US" sz="3200" dirty="0"/>
          </a:p>
        </p:txBody>
      </p:sp>
      <p:sp>
        <p:nvSpPr>
          <p:cNvPr id="4" name="Title 3"/>
          <p:cNvSpPr>
            <a:spLocks noGrp="1"/>
          </p:cNvSpPr>
          <p:nvPr>
            <p:ph type="title"/>
          </p:nvPr>
        </p:nvSpPr>
        <p:spPr>
          <a:xfrm>
            <a:off x="457200" y="609600"/>
            <a:ext cx="8229600" cy="1066800"/>
          </a:xfrm>
        </p:spPr>
        <p:txBody>
          <a:bodyPr>
            <a:noAutofit/>
          </a:bodyPr>
          <a:lstStyle/>
          <a:p>
            <a:r>
              <a:rPr lang="en-US" dirty="0" smtClean="0"/>
              <a:t>Public Education Mission Change</a:t>
            </a:r>
            <a:endParaRPr lang="en-US" dirty="0"/>
          </a:p>
        </p:txBody>
      </p:sp>
      <p:pic>
        <p:nvPicPr>
          <p:cNvPr id="5" name="Picture 4" descr="IMG_0189.JPG"/>
          <p:cNvPicPr>
            <a:picLocks noChangeAspect="1"/>
          </p:cNvPicPr>
          <p:nvPr/>
        </p:nvPicPr>
        <p:blipFill>
          <a:blip r:embed="rId2" cstate="print"/>
          <a:stretch>
            <a:fillRect/>
          </a:stretch>
        </p:blipFill>
        <p:spPr>
          <a:xfrm>
            <a:off x="4953000" y="4800600"/>
            <a:ext cx="2514600" cy="1885950"/>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76</TotalTime>
  <Words>550</Words>
  <Application>Microsoft Macintosh PowerPoint</Application>
  <PresentationFormat>On-screen Show (4:3)</PresentationFormat>
  <Paragraphs>133</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Urban</vt:lpstr>
      <vt:lpstr>NEW TEACHERS WORKSHOP</vt:lpstr>
      <vt:lpstr>Mentor Lessons . . . </vt:lpstr>
      <vt:lpstr>“Every student can learn, just not on the same day or in the same way.”          -George Evans</vt:lpstr>
      <vt:lpstr>“If you think you can or you think you can’t, either way, you’ll be right.”            -Henry Ford</vt:lpstr>
      <vt:lpstr>Focus on Learning</vt:lpstr>
      <vt:lpstr>Nebraska Public Schools</vt:lpstr>
      <vt:lpstr>Nebraska Public Schools Demographics</vt:lpstr>
      <vt:lpstr>Teaching Today</vt:lpstr>
      <vt:lpstr>Public Education Mission Change</vt:lpstr>
      <vt:lpstr>Federal Agenda:  All students high school graduates college and career ready.</vt:lpstr>
      <vt:lpstr>Six ‘R’s</vt:lpstr>
      <vt:lpstr>Relationships</vt:lpstr>
      <vt:lpstr>“They may forget what you said but they will never forget how you made them feel.”       -Anon.</vt:lpstr>
      <vt:lpstr>Results</vt:lpstr>
      <vt:lpstr>Assessment/Accountability</vt:lpstr>
      <vt:lpstr>Rigor</vt:lpstr>
      <vt:lpstr>Relevance</vt:lpstr>
      <vt:lpstr>Resiliency</vt:lpstr>
      <vt:lpstr>Refrigerator</vt:lpstr>
      <vt:lpstr>“Children remind us to treasure the smallest of gifts, </vt:lpstr>
      <vt:lpstr>Chinese proverb</vt:lpstr>
    </vt:vector>
  </TitlesOfParts>
  <Company>Nebraska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dfisher</dc:creator>
  <cp:lastModifiedBy>Diane Beninato</cp:lastModifiedBy>
  <cp:revision>15</cp:revision>
  <cp:lastPrinted>2012-09-11T19:28:20Z</cp:lastPrinted>
  <dcterms:created xsi:type="dcterms:W3CDTF">2010-07-28T18:11:23Z</dcterms:created>
  <dcterms:modified xsi:type="dcterms:W3CDTF">2012-09-18T23:30:41Z</dcterms:modified>
</cp:coreProperties>
</file>