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64" r:id="rId3"/>
    <p:sldId id="263" r:id="rId4"/>
    <p:sldId id="258" r:id="rId5"/>
    <p:sldId id="267" r:id="rId6"/>
    <p:sldId id="259" r:id="rId7"/>
    <p:sldId id="260" r:id="rId8"/>
    <p:sldId id="256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8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D8BEB-65DC-6343-993A-E0C2231BB6F3}" type="datetimeFigureOut">
              <a:rPr lang="en-US" smtClean="0"/>
              <a:t>8/9/12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DAC5D-32DE-4544-8FD5-56D107707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377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DAC5D-32DE-4544-8FD5-56D1077078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543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DAC5D-32DE-4544-8FD5-56D1077078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909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DAC5D-32DE-4544-8FD5-56D1077078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610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DAC5D-32DE-4544-8FD5-56D1077078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810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DAC5D-32DE-4544-8FD5-56D1077078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321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DAC5D-32DE-4544-8FD5-56D1077078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55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DAC5D-32DE-4544-8FD5-56D10770782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5408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DAC5D-32DE-4544-8FD5-56D10770782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887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Gaining attention - Get</a:t>
            </a:r>
            <a:r>
              <a:rPr lang="en-US" baseline="0" dirty="0" smtClean="0"/>
              <a:t>  a procedure to gain their attention (SNAP, music, make it something they don’t want to miss out on</a:t>
            </a:r>
          </a:p>
          <a:p>
            <a:r>
              <a:rPr lang="en-US" baseline="0" dirty="0" smtClean="0"/>
              <a:t>Stating goal – and relevance “Why do we have to learn this?”  Who thinks they may </a:t>
            </a:r>
            <a:r>
              <a:rPr lang="en-US" baseline="0" dirty="0" err="1" smtClean="0"/>
              <a:t>use____when</a:t>
            </a:r>
            <a:r>
              <a:rPr lang="en-US" baseline="0" dirty="0" smtClean="0"/>
              <a:t> in your profession?</a:t>
            </a:r>
          </a:p>
          <a:p>
            <a:r>
              <a:rPr lang="en-US" baseline="0" dirty="0" smtClean="0"/>
              <a:t>Review previous skills – today is brought to you by what you didn’t get yesterday… A review is not </a:t>
            </a:r>
            <a:r>
              <a:rPr lang="en-US" baseline="0" dirty="0" err="1" smtClean="0"/>
              <a:t>reteaching</a:t>
            </a:r>
            <a:r>
              <a:rPr lang="en-US" baseline="0" dirty="0" smtClean="0"/>
              <a:t>.  Don’t ask if they remember or not asking one or two students to come show on board.  It could be checking homework from previous day</a:t>
            </a:r>
          </a:p>
          <a:p>
            <a:r>
              <a:rPr lang="en-US" baseline="0" dirty="0" smtClean="0"/>
              <a:t>Opening – it’s the what, how, and why!</a:t>
            </a:r>
          </a:p>
          <a:p>
            <a:r>
              <a:rPr lang="en-US" baseline="0" dirty="0" smtClean="0"/>
              <a:t>I do it – modeling!  Demonstrating and describing.  Several models, sometimes from students with teacher making sure of no misconceptions</a:t>
            </a:r>
          </a:p>
          <a:p>
            <a:r>
              <a:rPr lang="en-US" baseline="0" dirty="0" smtClean="0"/>
              <a:t>We do it – prompts</a:t>
            </a:r>
          </a:p>
          <a:p>
            <a:r>
              <a:rPr lang="en-US" baseline="0" dirty="0" smtClean="0"/>
              <a:t>You do it – unprompted practice</a:t>
            </a:r>
          </a:p>
          <a:p>
            <a:r>
              <a:rPr lang="en-US" baseline="0" dirty="0" smtClean="0"/>
              <a:t>Closing – the one I always forget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DAC5D-32DE-4544-8FD5-56D10770782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530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6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11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33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840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32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95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8/9/12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61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8/9/12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62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8/9/12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13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96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F5A0-3DFA-704C-BA92-0169BEC94E95}" type="datetimeFigureOut">
              <a:rPr lang="en-US" smtClean="0"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532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FF5A0-3DFA-704C-BA92-0169BEC94E95}" type="datetimeFigureOut">
              <a:rPr lang="en-US" smtClean="0"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D0045-C1C9-364B-9BCD-B721F66DA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762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beninato@esu2.org" TargetMode="External"/><Relationship Id="rId4" Type="http://schemas.openxmlformats.org/officeDocument/2006/relationships/hyperlink" Target="mailto:ebarks@esu2.org" TargetMode="External"/><Relationship Id="rId5" Type="http://schemas.openxmlformats.org/officeDocument/2006/relationships/hyperlink" Target="mailto:rwilliam@esu2.or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it.ly/MnOUB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simonspicks/triviaquiz/theolympicstrivia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youtube.com/watch?v=iIdwmes9w5Q&amp;feature=PlayList&amp;p=23C6E50C217A96B3&amp;index=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28600"/>
            <a:ext cx="7772400" cy="2133600"/>
          </a:xfrm>
        </p:spPr>
        <p:txBody>
          <a:bodyPr/>
          <a:lstStyle/>
          <a:p>
            <a:pPr eaLnBrk="1" hangingPunct="1"/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Welcome to</a:t>
            </a:r>
            <a:b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New Teacher Academy!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419600"/>
            <a:ext cx="8001000" cy="1600200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spcAft>
                <a:spcPct val="0"/>
              </a:spcAft>
            </a:pPr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2012-2013</a:t>
            </a:r>
          </a:p>
          <a:p>
            <a:pPr eaLnBrk="1" hangingPunct="1">
              <a:spcAft>
                <a:spcPct val="0"/>
              </a:spcAft>
            </a:pPr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ESU #2</a:t>
            </a:r>
          </a:p>
          <a:p>
            <a:pPr eaLnBrk="1" hangingPunct="1">
              <a:spcAft>
                <a:spcPct val="0"/>
              </a:spcAft>
            </a:pPr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Diane Beninato </a:t>
            </a:r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dbeninato@esu2.org</a:t>
            </a:r>
            <a:endParaRPr lang="en-US" dirty="0">
              <a:latin typeface="Calisto MT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Aft>
                <a:spcPct val="0"/>
              </a:spcAft>
            </a:pPr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Eileen Barks </a:t>
            </a:r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  <a:hlinkClick r:id="rId4"/>
              </a:rPr>
              <a:t>ebarks@esu2.org</a:t>
            </a:r>
            <a:endParaRPr lang="en-US" dirty="0">
              <a:latin typeface="Calisto MT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Aft>
                <a:spcPct val="0"/>
              </a:spcAft>
            </a:pPr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Rick Williams  </a:t>
            </a:r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  <a:hlinkClick r:id="rId5"/>
              </a:rPr>
              <a:t>rwilliam@esu2.org</a:t>
            </a:r>
            <a:endParaRPr lang="en-US" dirty="0">
              <a:latin typeface="Calisto MT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Aft>
                <a:spcPct val="0"/>
              </a:spcAft>
            </a:pPr>
            <a:endParaRPr lang="en-US" dirty="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2438400" y="2514600"/>
            <a:ext cx="45720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endParaRPr lang="en-US" dirty="0">
              <a:latin typeface="Calisto MT" charset="0"/>
            </a:endParaRPr>
          </a:p>
          <a:p>
            <a:pPr algn="ctr" eaLnBrk="1" hangingPunct="1"/>
            <a:r>
              <a:rPr lang="en-US" dirty="0" smtClean="0">
                <a:latin typeface="Calisto MT" charset="0"/>
              </a:rPr>
              <a:t>	</a:t>
            </a:r>
            <a:r>
              <a:rPr lang="en-US" sz="2800" dirty="0" smtClean="0">
                <a:latin typeface="Calisto MT" charset="0"/>
              </a:rPr>
              <a:t>Thursday, August 9, 2012</a:t>
            </a:r>
          </a:p>
          <a:p>
            <a:pPr algn="ctr" eaLnBrk="1" hangingPunct="1"/>
            <a:endParaRPr lang="en-US" sz="2800" dirty="0">
              <a:latin typeface="Calisto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512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 Department of Education  - state standards</a:t>
            </a:r>
          </a:p>
          <a:p>
            <a:endParaRPr lang="en-US" dirty="0" smtClean="0"/>
          </a:p>
          <a:p>
            <a:r>
              <a:rPr lang="en-US" dirty="0" smtClean="0"/>
              <a:t>Objectives</a:t>
            </a:r>
            <a:endParaRPr lang="en-US" dirty="0"/>
          </a:p>
        </p:txBody>
      </p:sp>
      <p:pic>
        <p:nvPicPr>
          <p:cNvPr id="4" name="Picture 3" descr="220px-Archery_Target_80cm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561" y="3122812"/>
            <a:ext cx="27940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724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Big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http://bit.ly/MnOUBE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049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Ice Breaker!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Olympic Trivia!</a:t>
            </a:r>
            <a:endParaRPr lang="en-US" dirty="0" smtClean="0"/>
          </a:p>
          <a:p>
            <a:pPr lvl="1"/>
            <a:r>
              <a:rPr lang="en-US" dirty="0" smtClean="0"/>
              <a:t>A, B, C, D response cards</a:t>
            </a:r>
            <a:endParaRPr lang="en-US" dirty="0"/>
          </a:p>
        </p:txBody>
      </p:sp>
      <p:pic>
        <p:nvPicPr>
          <p:cNvPr id="4" name="Picture 3" descr="Olympic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067" y="3447318"/>
            <a:ext cx="5276947" cy="25593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206500" y="26458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83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958443"/>
          </a:xfrm>
        </p:spPr>
        <p:txBody>
          <a:bodyPr>
            <a:normAutofit/>
          </a:bodyPr>
          <a:lstStyle/>
          <a:p>
            <a:r>
              <a:rPr lang="en-US" dirty="0" smtClean="0"/>
              <a:t>2011 Nebraska Teacher of the Year!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3946"/>
            <a:ext cx="8229600" cy="467551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Bob </a:t>
            </a:r>
            <a:r>
              <a:rPr lang="en-US" sz="4000" dirty="0" err="1" smtClean="0"/>
              <a:t>Feurer</a:t>
            </a:r>
            <a:endParaRPr lang="en-US" sz="4000" dirty="0" smtClean="0"/>
          </a:p>
          <a:p>
            <a:pPr marL="0" indent="0" algn="ctr">
              <a:buNone/>
            </a:pPr>
            <a:r>
              <a:rPr lang="en-US" dirty="0" smtClean="0"/>
              <a:t>North Bend Central</a:t>
            </a:r>
          </a:p>
        </p:txBody>
      </p:sp>
      <p:pic>
        <p:nvPicPr>
          <p:cNvPr id="4" name="Picture 3" descr="awar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836" y="2233080"/>
            <a:ext cx="2320840" cy="295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100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Lesson </a:t>
            </a:r>
            <a:r>
              <a:rPr lang="en-US" dirty="0" smtClean="0">
                <a:latin typeface="Calisto MT" charset="0"/>
                <a:ea typeface="ＭＳ Ｐゴシック" charset="0"/>
                <a:cs typeface="ＭＳ Ｐゴシック" charset="0"/>
              </a:rPr>
              <a:t>Design</a:t>
            </a:r>
            <a:endParaRPr lang="en-US" dirty="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 descr="curr-cartoo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69" y="1595424"/>
            <a:ext cx="8453931" cy="503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846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Lesson Design</a:t>
            </a:r>
            <a:br>
              <a:rPr lang="en-US"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180 Days?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u="sng" dirty="0">
                <a:latin typeface="Calisto MT" charset="0"/>
                <a:ea typeface="ＭＳ Ｐゴシック" charset="0"/>
                <a:cs typeface="ＭＳ Ｐゴシック" charset="0"/>
                <a:hlinkClick r:id="rId3"/>
              </a:rPr>
              <a:t>http://www.youtube.com/watch?v=iIdwmes9w5Q&amp;feature=PlayList&amp;p=23C6E50C217A96B3&amp;index=3</a:t>
            </a:r>
            <a:endParaRPr lang="en-US" u="sng" dirty="0">
              <a:latin typeface="Calisto MT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u="sng" dirty="0" smtClean="0">
              <a:latin typeface="Calisto MT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latin typeface="Calisto MT" charset="0"/>
                <a:ea typeface="ＭＳ Ｐゴシック" charset="0"/>
                <a:cs typeface="ＭＳ Ｐゴシック" charset="0"/>
              </a:rPr>
              <a:t>We need to have optimal use of your instructional time, keep students engaged, and promote high rates of success</a:t>
            </a:r>
            <a:endParaRPr lang="en-US" dirty="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862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Lesson Design</a:t>
            </a:r>
            <a:br>
              <a:rPr lang="en-US">
                <a:latin typeface="Calisto MT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latin typeface="Handwriting - Dakota" charset="0"/>
                <a:ea typeface="ＭＳ Ｐゴシック" charset="0"/>
                <a:cs typeface="Handwriting - Dakota" charset="0"/>
              </a:rPr>
              <a:t>What we hope ever to do with ease, we must learn first to do with diligence.- Samuel Johnson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1.  What are three reasons why lesson planning is so </a:t>
            </a:r>
            <a:r>
              <a:rPr lang="en-US" dirty="0" smtClean="0">
                <a:latin typeface="Calisto MT" charset="0"/>
                <a:ea typeface="ＭＳ Ｐゴシック" charset="0"/>
                <a:cs typeface="ＭＳ Ｐゴシック" charset="0"/>
              </a:rPr>
              <a:t>critical</a:t>
            </a:r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?</a:t>
            </a:r>
          </a:p>
          <a:p>
            <a:pPr eaLnBrk="1" hangingPunct="1"/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2.  Why do experienced teachers also have to plan?</a:t>
            </a:r>
          </a:p>
          <a:p>
            <a:pPr eaLnBrk="1" hangingPunct="1"/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3.  What are the most critical elements of a lesson?</a:t>
            </a:r>
          </a:p>
          <a:p>
            <a:pPr eaLnBrk="1" hangingPunct="1"/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4.  Homework is a controversial topic.  What is your </a:t>
            </a:r>
            <a:r>
              <a:rPr lang="en-US" dirty="0" smtClean="0">
                <a:latin typeface="Calisto MT" charset="0"/>
                <a:ea typeface="ＭＳ Ｐゴシック" charset="0"/>
                <a:cs typeface="ＭＳ Ｐゴシック" charset="0"/>
              </a:rPr>
              <a:t>stand</a:t>
            </a:r>
            <a:r>
              <a:rPr lang="en-US" dirty="0">
                <a:latin typeface="Calisto MT" charset="0"/>
                <a:ea typeface="ＭＳ Ｐゴシック" charset="0"/>
                <a:cs typeface="ＭＳ Ｐゴシック" charset="0"/>
              </a:rPr>
              <a:t>?</a:t>
            </a:r>
          </a:p>
          <a:p>
            <a:pPr eaLnBrk="1" hangingPunct="1"/>
            <a:endParaRPr lang="en-US" dirty="0">
              <a:latin typeface="Calisto MT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942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Benefits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Connects past and future learning experiences</a:t>
            </a:r>
          </a:p>
          <a:p>
            <a:pPr eaLnBrk="1" hangingPunct="1"/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Focus on specific objectives</a:t>
            </a:r>
          </a:p>
          <a:p>
            <a:pPr eaLnBrk="1" hangingPunct="1"/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Establish purpose, increase student achievement, reduce off-task behavior</a:t>
            </a:r>
          </a:p>
          <a:p>
            <a:pPr eaLnBrk="1" hangingPunct="1"/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Provide a map for reflection</a:t>
            </a:r>
          </a:p>
          <a:p>
            <a:pPr eaLnBrk="1" hangingPunct="1"/>
            <a:r>
              <a:rPr lang="en-US">
                <a:latin typeface="Calisto MT" charset="0"/>
                <a:ea typeface="ＭＳ Ｐゴシック" charset="0"/>
                <a:cs typeface="ＭＳ Ｐゴシック" charset="0"/>
              </a:rPr>
              <a:t>Increase efficiency</a:t>
            </a:r>
          </a:p>
        </p:txBody>
      </p:sp>
      <p:pic>
        <p:nvPicPr>
          <p:cNvPr id="4" name="Picture 3" descr="Picture 16.png"/>
          <p:cNvPicPr>
            <a:picLocks noChangeAspect="1"/>
          </p:cNvPicPr>
          <p:nvPr/>
        </p:nvPicPr>
        <p:blipFill>
          <a:blip r:embed="rId3">
            <a:alphaModFix amt="41000"/>
          </a:blip>
          <a:stretch>
            <a:fillRect/>
          </a:stretch>
        </p:blipFill>
        <p:spPr>
          <a:xfrm>
            <a:off x="6248400" y="3581400"/>
            <a:ext cx="2412765" cy="2967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3867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5614"/>
            <a:ext cx="7772400" cy="1470025"/>
          </a:xfrm>
        </p:spPr>
        <p:txBody>
          <a:bodyPr/>
          <a:lstStyle/>
          <a:p>
            <a:r>
              <a:rPr lang="en-US" sz="5400" dirty="0" smtClean="0"/>
              <a:t>Lesson Design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Comments by Anita Archer: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809389" y="1925639"/>
            <a:ext cx="791247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charset="2"/>
              <a:buChar char="²"/>
            </a:pPr>
            <a:endParaRPr lang="en-US" sz="3200" dirty="0" smtClean="0"/>
          </a:p>
          <a:p>
            <a:pPr marL="457200" indent="-457200">
              <a:buFont typeface="Wingdings" charset="2"/>
              <a:buChar char="²"/>
            </a:pPr>
            <a:r>
              <a:rPr lang="en-US" sz="3200" dirty="0" smtClean="0"/>
              <a:t>The </a:t>
            </a:r>
            <a:r>
              <a:rPr lang="en-US" sz="3200" dirty="0"/>
              <a:t>best way to reduce management problems is to </a:t>
            </a:r>
            <a:r>
              <a:rPr lang="en-US" sz="3200" b="1" dirty="0"/>
              <a:t>maximize students</a:t>
            </a:r>
            <a:r>
              <a:rPr lang="ja-JP" altLang="en-US" sz="3200" b="1" dirty="0">
                <a:latin typeface="Arial"/>
              </a:rPr>
              <a:t>’</a:t>
            </a:r>
            <a:r>
              <a:rPr lang="en-US" sz="3200" b="1" dirty="0"/>
              <a:t> active engagement</a:t>
            </a:r>
            <a:r>
              <a:rPr lang="en-US" sz="3200" dirty="0"/>
              <a:t> </a:t>
            </a:r>
            <a:r>
              <a:rPr lang="en-US" sz="3200" b="1" dirty="0"/>
              <a:t>and success</a:t>
            </a:r>
            <a:r>
              <a:rPr lang="en-US" sz="3200" dirty="0"/>
              <a:t> during lessons, cooperative activities, and independent work.  </a:t>
            </a:r>
            <a:endParaRPr lang="en-US" sz="3200" dirty="0" smtClean="0"/>
          </a:p>
          <a:p>
            <a:pPr marL="457200" indent="-457200">
              <a:buFont typeface="Wingdings" charset="2"/>
              <a:buChar char="²"/>
            </a:pPr>
            <a:endParaRPr lang="en-US" sz="3200" dirty="0"/>
          </a:p>
          <a:p>
            <a:pPr marL="457200" indent="-457200">
              <a:buFont typeface="Wingdings" charset="2"/>
              <a:buChar char="²"/>
            </a:pPr>
            <a:r>
              <a:rPr lang="en-US" sz="3200" dirty="0" smtClean="0"/>
              <a:t>How well you teach = How well they learn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17837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Structure of Lessons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sz="1800" b="1" dirty="0"/>
              <a:t>Opening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Gain students</a:t>
            </a:r>
            <a:r>
              <a:rPr lang="ja-JP" altLang="en-US" sz="1800" dirty="0">
                <a:latin typeface="Arial"/>
              </a:rPr>
              <a:t>’</a:t>
            </a:r>
            <a:r>
              <a:rPr lang="en-US" sz="1800" dirty="0"/>
              <a:t> attention.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Review necessary </a:t>
            </a:r>
            <a:r>
              <a:rPr lang="en-US" sz="1800" dirty="0" err="1"/>
              <a:t>preskills</a:t>
            </a:r>
            <a:r>
              <a:rPr lang="en-US" sz="1800" dirty="0"/>
              <a:t> or background knowledge.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Preview the lesson content/goals/activities</a:t>
            </a:r>
          </a:p>
          <a:p>
            <a:pPr>
              <a:lnSpc>
                <a:spcPct val="90000"/>
              </a:lnSpc>
            </a:pPr>
            <a:r>
              <a:rPr lang="en-US" sz="1800" b="1" dirty="0"/>
              <a:t>Body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I do it.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We do it.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You do it.</a:t>
            </a:r>
          </a:p>
          <a:p>
            <a:pPr>
              <a:lnSpc>
                <a:spcPct val="90000"/>
              </a:lnSpc>
            </a:pPr>
            <a:r>
              <a:rPr lang="en-US" sz="1800" b="1" dirty="0"/>
              <a:t>Close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Review critical content.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Preview next lesson.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Assign independent work/cooperative task/homework.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091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455</Words>
  <Application>Microsoft Macintosh PowerPoint</Application>
  <PresentationFormat>On-screen Show (4:3)</PresentationFormat>
  <Paragraphs>78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Welcome to New Teacher Academy!</vt:lpstr>
      <vt:lpstr>Ice Breaker!</vt:lpstr>
      <vt:lpstr>2011 Nebraska Teacher of the Year!</vt:lpstr>
      <vt:lpstr>Lesson Design</vt:lpstr>
      <vt:lpstr>Lesson Design 180 Days?</vt:lpstr>
      <vt:lpstr>Lesson Design What we hope ever to do with ease, we must learn first to do with diligence.- Samuel Johnson</vt:lpstr>
      <vt:lpstr>Benefits</vt:lpstr>
      <vt:lpstr>Lesson Design Comments by Anita Archer:</vt:lpstr>
      <vt:lpstr>Lesson Design</vt:lpstr>
      <vt:lpstr>Lesson Design</vt:lpstr>
      <vt:lpstr>Our Big Ideas</vt:lpstr>
    </vt:vector>
  </TitlesOfParts>
  <Company>esu2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Welcome to New Teacher Academy!</dc:title>
  <dc:creator>Diane Beninato</dc:creator>
  <cp:lastModifiedBy>Diane Beninato</cp:lastModifiedBy>
  <cp:revision>15</cp:revision>
  <cp:lastPrinted>2012-08-09T13:11:39Z</cp:lastPrinted>
  <dcterms:created xsi:type="dcterms:W3CDTF">2012-08-03T16:08:30Z</dcterms:created>
  <dcterms:modified xsi:type="dcterms:W3CDTF">2012-08-09T21:20:30Z</dcterms:modified>
</cp:coreProperties>
</file>