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5" r:id="rId2"/>
    <p:sldId id="305" r:id="rId3"/>
    <p:sldId id="288" r:id="rId4"/>
    <p:sldId id="310" r:id="rId5"/>
    <p:sldId id="290" r:id="rId6"/>
    <p:sldId id="306" r:id="rId7"/>
    <p:sldId id="311" r:id="rId8"/>
    <p:sldId id="308" r:id="rId9"/>
    <p:sldId id="313" r:id="rId10"/>
    <p:sldId id="312" r:id="rId11"/>
    <p:sldId id="309" r:id="rId12"/>
    <p:sldId id="307" r:id="rId13"/>
    <p:sldId id="314" r:id="rId14"/>
    <p:sldId id="296" r:id="rId15"/>
    <p:sldId id="300" r:id="rId16"/>
    <p:sldId id="301" r:id="rId17"/>
    <p:sldId id="302" r:id="rId18"/>
    <p:sldId id="29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460" autoAdjust="0"/>
  </p:normalViewPr>
  <p:slideViewPr>
    <p:cSldViewPr>
      <p:cViewPr varScale="1">
        <p:scale>
          <a:sx n="50" d="100"/>
          <a:sy n="5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F122C-7209-4020-AB74-3B818891F75E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16905-B919-4422-AB8F-17C12641CE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45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size does not fit all-in fact, one size does not fit most.</a:t>
            </a:r>
          </a:p>
          <a:p>
            <a:r>
              <a:rPr lang="en-US" dirty="0" smtClean="0"/>
              <a:t>Each student learns differently</a:t>
            </a:r>
          </a:p>
          <a:p>
            <a:r>
              <a:rPr lang="en-US" dirty="0" smtClean="0"/>
              <a:t>Each student has different preferences, likes, and needs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16905-B919-4422-AB8F-17C12641CEC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differentiated classroom is a place where the teacher  proactively plans and carries out various approaches to 	</a:t>
            </a:r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product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 response to student differences in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Readiness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Interest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Learning needs.”</a:t>
            </a:r>
          </a:p>
          <a:p>
            <a:pPr lvl="8"/>
            <a:r>
              <a:rPr lang="en-US" dirty="0" smtClean="0"/>
              <a:t>Carol Ann Tomlinson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16905-B919-4422-AB8F-17C12641CEC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Clearly focused curricular objectives</a:t>
            </a:r>
          </a:p>
          <a:p>
            <a:r>
              <a:rPr lang="en-US" b="1" dirty="0" smtClean="0"/>
              <a:t>Adjustment for student differences</a:t>
            </a:r>
          </a:p>
          <a:p>
            <a:r>
              <a:rPr lang="en-US" b="1" dirty="0" smtClean="0"/>
              <a:t>Appropriate experiences, maximum growth, individual success</a:t>
            </a:r>
          </a:p>
          <a:p>
            <a:r>
              <a:rPr lang="en-US" b="1" dirty="0" smtClean="0"/>
              <a:t>Pre-assessment</a:t>
            </a:r>
          </a:p>
          <a:p>
            <a:r>
              <a:rPr lang="en-US" b="1" dirty="0" smtClean="0"/>
              <a:t>Responsive to pre-assessments</a:t>
            </a:r>
          </a:p>
          <a:p>
            <a:r>
              <a:rPr lang="en-US" b="1" dirty="0" smtClean="0"/>
              <a:t>Engaging, challenging, respectful work</a:t>
            </a:r>
          </a:p>
          <a:p>
            <a:r>
              <a:rPr lang="en-US" b="1" dirty="0" smtClean="0"/>
              <a:t>Flexibility</a:t>
            </a:r>
          </a:p>
          <a:p>
            <a:r>
              <a:rPr lang="en-US" b="1" dirty="0" smtClean="0"/>
              <a:t>Variety of strategies in instruction and management</a:t>
            </a:r>
          </a:p>
          <a:p>
            <a:r>
              <a:rPr lang="en-US" b="1" dirty="0" smtClean="0"/>
              <a:t>Assessment and instruction being used to make decisions.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16905-B919-4422-AB8F-17C12641CEC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Looking at 21</a:t>
            </a:r>
            <a:r>
              <a:rPr lang="en-US" baseline="30000" smtClean="0"/>
              <a:t>st</a:t>
            </a:r>
            <a:r>
              <a:rPr lang="en-US" smtClean="0"/>
              <a:t> century learning, Alvin Toffler said it best.  How many of you have had to learn, unlearn and relearn? (Microsoft 2003, 2007, 2010) (Lotus Notes to Outlook)</a:t>
            </a:r>
          </a:p>
          <a:p>
            <a:pPr>
              <a:spcBef>
                <a:spcPct val="0"/>
              </a:spcBef>
            </a:pPr>
            <a:r>
              <a:rPr lang="en-US" smtClean="0"/>
              <a:t>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703384-D200-4FF6-9AF5-5787A3D107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DD5B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C24B-ABE7-43E7-8AC9-053928631C1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B08FD-4346-4B2A-96A2-D4A978572C6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NDE Alternate Logo Color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57200" y="6248400"/>
            <a:ext cx="4419600" cy="418424"/>
          </a:xfrm>
          <a:prstGeom prst="rect">
            <a:avLst/>
          </a:prstGeom>
        </p:spPr>
      </p:pic>
      <p:sp>
        <p:nvSpPr>
          <p:cNvPr id="19" name="Half Frame 18"/>
          <p:cNvSpPr/>
          <p:nvPr userDrawn="1"/>
        </p:nvSpPr>
        <p:spPr>
          <a:xfrm rot="5400000">
            <a:off x="3446928" y="-667869"/>
            <a:ext cx="4307543" cy="6172200"/>
          </a:xfrm>
          <a:prstGeom prst="halfFrame">
            <a:avLst>
              <a:gd name="adj1" fmla="val 26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fferentiation+comi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4" b="6504"/>
          <a:stretch>
            <a:fillRect/>
          </a:stretch>
        </p:blipFill>
        <p:spPr>
          <a:xfrm>
            <a:off x="457200" y="685800"/>
            <a:ext cx="8229600" cy="5440363"/>
          </a:xfrm>
        </p:spPr>
      </p:pic>
    </p:spTree>
    <p:extLst>
      <p:ext uri="{BB962C8B-B14F-4D97-AF65-F5344CB8AC3E}">
        <p14:creationId xmlns:p14="http://schemas.microsoft.com/office/powerpoint/2010/main" val="2958371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Product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Culminating projects that ask the student to rehearse, apply, and extend what he or she has learned in a unit</a:t>
            </a:r>
            <a:endParaRPr lang="en-US" dirty="0"/>
          </a:p>
        </p:txBody>
      </p:sp>
      <p:pic>
        <p:nvPicPr>
          <p:cNvPr id="4" name="Picture 3" descr="make-models-school-projects-800x8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05200"/>
            <a:ext cx="4266692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24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Products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lvl="0"/>
            <a:r>
              <a:rPr lang="en-US" dirty="0"/>
              <a:t>Giving students options of how to express required learning</a:t>
            </a:r>
          </a:p>
          <a:p>
            <a:pPr lvl="0"/>
            <a:r>
              <a:rPr lang="en-US" dirty="0"/>
              <a:t>Rubrics that match and extend students’ varied skill levels</a:t>
            </a:r>
          </a:p>
          <a:p>
            <a:pPr lvl="0"/>
            <a:r>
              <a:rPr lang="en-US" dirty="0"/>
              <a:t>Allowing students to work alone or in small groups on their products</a:t>
            </a:r>
          </a:p>
          <a:p>
            <a:pPr lvl="0"/>
            <a:r>
              <a:rPr lang="en-US" dirty="0"/>
              <a:t>Encouraging students to create their own product assignments – as long as it contains required elements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85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Learning Environment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way the classroom works and feels</a:t>
            </a:r>
            <a:endParaRPr lang="en-US" dirty="0"/>
          </a:p>
        </p:txBody>
      </p:sp>
      <p:pic>
        <p:nvPicPr>
          <p:cNvPr id="4" name="Picture 3" descr="classro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438400"/>
            <a:ext cx="47244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34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Learning Environment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Places </a:t>
            </a:r>
            <a:r>
              <a:rPr lang="en-US" dirty="0"/>
              <a:t>to work quietly, without distraction</a:t>
            </a:r>
          </a:p>
          <a:p>
            <a:pPr lvl="0"/>
            <a:r>
              <a:rPr lang="en-US" dirty="0"/>
              <a:t>Places to work that invite collaboration</a:t>
            </a:r>
          </a:p>
          <a:p>
            <a:pPr lvl="0"/>
            <a:r>
              <a:rPr lang="en-US" dirty="0"/>
              <a:t>Providing materials that reflect a variety of cultures and home settings</a:t>
            </a:r>
          </a:p>
          <a:p>
            <a:pPr lvl="0"/>
            <a:r>
              <a:rPr lang="en-US" dirty="0"/>
              <a:t>Setting clear guidelines for independent work</a:t>
            </a:r>
          </a:p>
          <a:p>
            <a:pPr lvl="0"/>
            <a:r>
              <a:rPr lang="en-US" dirty="0"/>
              <a:t>Routines to get help while teacher is busy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34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Principles of differentiated classroom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 descr="C:\Users\mduffy\AppData\Local\Microsoft\Windows\Temporary Internet Files\Content.IE5\IR42KGHJ\MP90043957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4038600" cy="4572000"/>
          </a:xfrm>
          <a:prstGeom prst="rect">
            <a:avLst/>
          </a:prstGeom>
          <a:noFill/>
        </p:spPr>
      </p:pic>
      <p:pic>
        <p:nvPicPr>
          <p:cNvPr id="2052" name="Picture 4" descr="C:\Users\mduffy\AppData\Local\Microsoft\Windows\Temporary Internet Files\Content.IE5\UQRAD0BL\MP90044404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7295" y="1600200"/>
            <a:ext cx="328041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ABC’s of 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Acceleration, anchoring activities</a:t>
            </a:r>
          </a:p>
          <a:p>
            <a:r>
              <a:rPr lang="en-US" dirty="0" smtClean="0"/>
              <a:t>Brain compatible learning, Bloom’s Taxonomy]</a:t>
            </a:r>
          </a:p>
          <a:p>
            <a:r>
              <a:rPr lang="en-US" dirty="0" smtClean="0"/>
              <a:t>Creative Problem Solving, Collaborative Learning Opportunities Choice Boards, Cubing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 homework, dual identification</a:t>
            </a:r>
          </a:p>
          <a:p>
            <a:r>
              <a:rPr lang="en-US" dirty="0" smtClean="0"/>
              <a:t>Environment, Exit Passes</a:t>
            </a:r>
          </a:p>
          <a:p>
            <a:r>
              <a:rPr lang="en-US" dirty="0" smtClean="0"/>
              <a:t>Flexible groups, folders</a:t>
            </a:r>
          </a:p>
          <a:p>
            <a:r>
              <a:rPr lang="en-US" dirty="0" smtClean="0"/>
              <a:t>Graphic organizers</a:t>
            </a:r>
          </a:p>
          <a:p>
            <a:r>
              <a:rPr lang="en-US" dirty="0" smtClean="0"/>
              <a:t>Higher Level Thinking Skills</a:t>
            </a:r>
          </a:p>
          <a:p>
            <a:r>
              <a:rPr lang="en-US" dirty="0" smtClean="0"/>
              <a:t>Interest(s) of the student(s)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Jigsaw</a:t>
            </a:r>
          </a:p>
          <a:p>
            <a:r>
              <a:rPr lang="en-US" dirty="0" smtClean="0"/>
              <a:t>KUD-Know, understand and do</a:t>
            </a:r>
          </a:p>
          <a:p>
            <a:r>
              <a:rPr lang="en-US" dirty="0" smtClean="0"/>
              <a:t>Learning Centers</a:t>
            </a:r>
          </a:p>
          <a:p>
            <a:r>
              <a:rPr lang="en-US" dirty="0" smtClean="0"/>
              <a:t>Movement (every 20 minutes to debrief) Multiple Intelligence approaches</a:t>
            </a:r>
          </a:p>
          <a:p>
            <a:r>
              <a:rPr lang="en-US" dirty="0" smtClean="0"/>
              <a:t>Noise Levels- 0=silence</a:t>
            </a:r>
          </a:p>
          <a:p>
            <a:pPr>
              <a:buNone/>
            </a:pPr>
            <a:r>
              <a:rPr lang="en-US" dirty="0" smtClean="0"/>
              <a:t>1=whisper, 2=inside voice, 3=outside voice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Observation- “kid watching”</a:t>
            </a:r>
          </a:p>
          <a:p>
            <a:r>
              <a:rPr lang="en-US" dirty="0" smtClean="0"/>
              <a:t>Projects to demonstrate learning</a:t>
            </a:r>
          </a:p>
          <a:p>
            <a:r>
              <a:rPr lang="en-US" dirty="0" smtClean="0"/>
              <a:t>Questioning-adjusting the level to meet student needs</a:t>
            </a:r>
          </a:p>
          <a:p>
            <a:r>
              <a:rPr lang="en-US" dirty="0" smtClean="0"/>
              <a:t>Research </a:t>
            </a:r>
            <a:r>
              <a:rPr lang="en-US" dirty="0" smtClean="0"/>
              <a:t>by students, rooted in assessment</a:t>
            </a:r>
          </a:p>
          <a:p>
            <a:r>
              <a:rPr lang="en-US" dirty="0" smtClean="0"/>
              <a:t>Students- readiness, profiles, interest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Tactile learners</a:t>
            </a:r>
          </a:p>
          <a:p>
            <a:r>
              <a:rPr lang="en-US" dirty="0" smtClean="0"/>
              <a:t>Understanding</a:t>
            </a:r>
          </a:p>
          <a:p>
            <a:r>
              <a:rPr lang="en-US" dirty="0" smtClean="0"/>
              <a:t>Visual learners</a:t>
            </a:r>
          </a:p>
          <a:p>
            <a:r>
              <a:rPr lang="en-US" dirty="0" err="1" smtClean="0"/>
              <a:t>Webquests</a:t>
            </a:r>
            <a:r>
              <a:rPr lang="en-US" dirty="0" smtClean="0"/>
              <a:t> and Wikis</a:t>
            </a:r>
          </a:p>
          <a:p>
            <a:r>
              <a:rPr lang="en-US" dirty="0" smtClean="0"/>
              <a:t>X-excitement for differentiation</a:t>
            </a:r>
          </a:p>
          <a:p>
            <a:r>
              <a:rPr lang="en-US" dirty="0" smtClean="0"/>
              <a:t>You set the pace)</a:t>
            </a:r>
          </a:p>
          <a:p>
            <a:r>
              <a:rPr lang="en-US" dirty="0" smtClean="0"/>
              <a:t>Zest for teaching</a:t>
            </a:r>
          </a:p>
        </p:txBody>
      </p:sp>
      <p:pic>
        <p:nvPicPr>
          <p:cNvPr id="6" name="Content Placeholder 9" descr="Kids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>
          <a:xfrm>
            <a:off x="4267200" y="1524000"/>
            <a:ext cx="403860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 rot="10800000" flipV="1">
            <a:off x="533400" y="301824"/>
            <a:ext cx="7848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Calibri" pitchFamily="34" charset="0"/>
              </a:rPr>
              <a:t>“The </a:t>
            </a:r>
            <a:r>
              <a:rPr lang="en-US" sz="4000" dirty="0">
                <a:latin typeface="Calibri" pitchFamily="34" charset="0"/>
              </a:rPr>
              <a:t>illiterate of the 21st century will not be those who cannot read and write, but those who cannot learn, unlearn, and relearn.” </a:t>
            </a:r>
            <a:endParaRPr lang="en-US" sz="4000" dirty="0" smtClean="0">
              <a:latin typeface="Calibri" pitchFamily="34" charset="0"/>
            </a:endParaRPr>
          </a:p>
          <a:p>
            <a:endParaRPr lang="en-US" sz="4000" dirty="0">
              <a:latin typeface="Calibri" pitchFamily="34" charset="0"/>
            </a:endParaRPr>
          </a:p>
          <a:p>
            <a:r>
              <a:rPr lang="en-US" sz="4000" dirty="0" smtClean="0">
                <a:latin typeface="Calibri" pitchFamily="34" charset="0"/>
              </a:rPr>
              <a:t>	- Alvin </a:t>
            </a:r>
            <a:r>
              <a:rPr lang="en-US" sz="4000" dirty="0">
                <a:latin typeface="Calibri" pitchFamily="34" charset="0"/>
              </a:rPr>
              <a:t>Toffler, American </a:t>
            </a:r>
            <a:r>
              <a:rPr lang="en-US" sz="4000" dirty="0" smtClean="0">
                <a:latin typeface="Calibri" pitchFamily="34" charset="0"/>
              </a:rPr>
              <a:t>Futurist</a:t>
            </a:r>
            <a:endParaRPr lang="en-US" sz="4000" dirty="0">
              <a:latin typeface="Calibri" pitchFamily="34" charset="0"/>
            </a:endParaRPr>
          </a:p>
        </p:txBody>
      </p:sp>
      <p:pic>
        <p:nvPicPr>
          <p:cNvPr id="2" name="Picture 1" descr="396415-38228-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343400"/>
            <a:ext cx="2833592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Differentiation…</a:t>
            </a:r>
            <a:endParaRPr lang="en-US" dirty="0"/>
          </a:p>
        </p:txBody>
      </p:sp>
      <p:pic>
        <p:nvPicPr>
          <p:cNvPr id="6" name="Content Placeholder 5" descr="matm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5" b="8615"/>
          <a:stretch>
            <a:fillRect/>
          </a:stretch>
        </p:blipFill>
        <p:spPr>
          <a:xfrm>
            <a:off x="1371600" y="1371600"/>
            <a:ext cx="6553200" cy="3604008"/>
          </a:xfrm>
        </p:spPr>
      </p:pic>
      <p:sp>
        <p:nvSpPr>
          <p:cNvPr id="7" name="TextBox 6"/>
          <p:cNvSpPr txBox="1"/>
          <p:nvPr/>
        </p:nvSpPr>
        <p:spPr>
          <a:xfrm>
            <a:off x="1676400" y="51816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Let’s just call it good teaching.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171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things we already know</a:t>
            </a:r>
            <a:endParaRPr lang="en-US" dirty="0"/>
          </a:p>
        </p:txBody>
      </p:sp>
      <p:pic>
        <p:nvPicPr>
          <p:cNvPr id="5" name="Content Placeholder 4" descr="one size does not fill all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676400"/>
            <a:ext cx="3962400" cy="4419600"/>
          </a:xfrm>
        </p:spPr>
      </p:pic>
      <p:pic>
        <p:nvPicPr>
          <p:cNvPr id="8" name="Content Placeholder 7" descr="hand raising elementary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187950" y="1640681"/>
            <a:ext cx="2959100" cy="44450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0400"/>
            <a:ext cx="8229600" cy="4525963"/>
          </a:xfrm>
        </p:spPr>
        <p:txBody>
          <a:bodyPr/>
          <a:lstStyle/>
          <a:p>
            <a:r>
              <a:rPr lang="en-US" dirty="0"/>
              <a:t>Today's classrooms are filled with diverse learners who differ not only culturally and linguistically but also in their cognitive abilities, background knowledge, and learning preferences</a:t>
            </a:r>
            <a:r>
              <a:rPr lang="en-US" dirty="0" smtClean="0"/>
              <a:t>.”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			- Educational Leadership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6096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Why differentiate?</a:t>
            </a:r>
            <a:endParaRPr lang="en-US" sz="4800" dirty="0"/>
          </a:p>
        </p:txBody>
      </p:sp>
      <p:pic>
        <p:nvPicPr>
          <p:cNvPr id="5" name="Picture 4" descr="20080320-VoipSurvivor-Tsahi-Differentiation-in-a-standardized-wor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600200"/>
            <a:ext cx="3962400" cy="133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12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differentiated classroom?</a:t>
            </a:r>
            <a:endParaRPr lang="en-US" dirty="0"/>
          </a:p>
        </p:txBody>
      </p:sp>
      <p:pic>
        <p:nvPicPr>
          <p:cNvPr id="8" name="Content Placeholder 7" descr="teacher_kid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524000"/>
            <a:ext cx="7162800" cy="4343399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Content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What the student needs to learn or how the student will get access to the information</a:t>
            </a:r>
            <a:endParaRPr lang="en-US" dirty="0"/>
          </a:p>
        </p:txBody>
      </p:sp>
      <p:pic>
        <p:nvPicPr>
          <p:cNvPr id="4" name="Picture 3" descr="Math-pi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048000"/>
            <a:ext cx="302558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7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Content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Materials at varying readability levels</a:t>
            </a:r>
          </a:p>
          <a:p>
            <a:pPr lvl="0"/>
            <a:r>
              <a:rPr lang="en-US" dirty="0"/>
              <a:t>Putting text on tape</a:t>
            </a:r>
          </a:p>
          <a:p>
            <a:pPr lvl="0"/>
            <a:r>
              <a:rPr lang="en-US" dirty="0"/>
              <a:t>Spelling or vocab lists at readiness level</a:t>
            </a:r>
          </a:p>
          <a:p>
            <a:pPr lvl="0"/>
            <a:r>
              <a:rPr lang="en-US" dirty="0"/>
              <a:t>Presenting through auditory, visual, and kinesthetic means</a:t>
            </a:r>
          </a:p>
          <a:p>
            <a:pPr lvl="0"/>
            <a:r>
              <a:rPr lang="en-US" dirty="0"/>
              <a:t>Reading buddies</a:t>
            </a:r>
          </a:p>
          <a:p>
            <a:pPr lvl="0"/>
            <a:r>
              <a:rPr lang="en-US" dirty="0"/>
              <a:t>Meeting with small groups to re-teach or extend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22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Process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Activities in which the student engages in order to make sense of or master the content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" name="Picture 3" descr="wisdom-well-interactive-floo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048000"/>
            <a:ext cx="3880026" cy="281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94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Process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0"/>
            <a:r>
              <a:rPr lang="en-US" dirty="0"/>
              <a:t>Tiered activities; different levels of support, challenge, or complexity</a:t>
            </a:r>
          </a:p>
          <a:p>
            <a:pPr lvl="0"/>
            <a:r>
              <a:rPr lang="en-US" dirty="0"/>
              <a:t>Interest centers</a:t>
            </a:r>
          </a:p>
          <a:p>
            <a:pPr lvl="0"/>
            <a:r>
              <a:rPr lang="en-US" dirty="0"/>
              <a:t>Personal agendas for extension activities</a:t>
            </a:r>
          </a:p>
          <a:p>
            <a:pPr lvl="0"/>
            <a:r>
              <a:rPr lang="en-US" dirty="0" err="1"/>
              <a:t>Manipulatives</a:t>
            </a:r>
            <a:r>
              <a:rPr lang="en-US" dirty="0"/>
              <a:t> or other hands-on supports</a:t>
            </a:r>
          </a:p>
          <a:p>
            <a:pPr lvl="0"/>
            <a:r>
              <a:rPr lang="en-US" dirty="0"/>
              <a:t>Varying length of time to complete a </a:t>
            </a:r>
            <a:r>
              <a:rPr lang="en-US" dirty="0" smtClean="0"/>
              <a:t>task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802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601</Words>
  <Application>Microsoft Macintosh PowerPoint</Application>
  <PresentationFormat>On-screen Show (4:3)</PresentationFormat>
  <Paragraphs>102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Differentiation…</vt:lpstr>
      <vt:lpstr>Some things we already know</vt:lpstr>
      <vt:lpstr>PowerPoint Presentation</vt:lpstr>
      <vt:lpstr>What is a differentiated classroom?</vt:lpstr>
      <vt:lpstr>Content</vt:lpstr>
      <vt:lpstr>Content</vt:lpstr>
      <vt:lpstr>Process</vt:lpstr>
      <vt:lpstr>Process</vt:lpstr>
      <vt:lpstr>Product</vt:lpstr>
      <vt:lpstr>Products</vt:lpstr>
      <vt:lpstr>Learning Environment</vt:lpstr>
      <vt:lpstr>Learning Environment</vt:lpstr>
      <vt:lpstr>Principles of differentiated classroom</vt:lpstr>
      <vt:lpstr>ABC’s of Differentiation</vt:lpstr>
      <vt:lpstr>ABC’s</vt:lpstr>
      <vt:lpstr>ABC’s</vt:lpstr>
      <vt:lpstr>PowerPoint Presentation</vt:lpstr>
    </vt:vector>
  </TitlesOfParts>
  <Company>Nebraska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dfisher</dc:creator>
  <cp:lastModifiedBy>Diane Beninato</cp:lastModifiedBy>
  <cp:revision>75</cp:revision>
  <dcterms:created xsi:type="dcterms:W3CDTF">2010-07-09T17:21:25Z</dcterms:created>
  <dcterms:modified xsi:type="dcterms:W3CDTF">2012-11-08T19:07:30Z</dcterms:modified>
</cp:coreProperties>
</file>