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sldIdLst>
    <p:sldId id="270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8641" autoAdjust="0"/>
  </p:normalViewPr>
  <p:slideViewPr>
    <p:cSldViewPr snapToGrid="0" snapToObjects="1">
      <p:cViewPr varScale="1">
        <p:scale>
          <a:sx n="71" d="100"/>
          <a:sy n="71" d="100"/>
        </p:scale>
        <p:origin x="-170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75DE48-B244-9540-88A8-27318353F3F3}" type="datetimeFigureOut">
              <a:rPr lang="en-US" smtClean="0"/>
              <a:t>7/24/14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99E248-700F-9D41-AA92-0FAEC32A6F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15852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3554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dirty="0" smtClean="0">
                <a:ea typeface="ＭＳ Ｐゴシック" charset="0"/>
                <a:cs typeface="ＭＳ Ｐゴシック" charset="0"/>
              </a:rPr>
              <a:t>Analogy </a:t>
            </a:r>
            <a:r>
              <a:rPr lang="en-US" dirty="0">
                <a:ea typeface="ＭＳ Ｐゴシック" charset="0"/>
                <a:cs typeface="ＭＳ Ｐゴシック" charset="0"/>
              </a:rPr>
              <a:t>of delivering a play.  The stage must be set.  The script is written and the play will be performed, but you need to set the stage to promote learning</a:t>
            </a:r>
          </a:p>
        </p:txBody>
      </p:sp>
      <p:sp>
        <p:nvSpPr>
          <p:cNvPr id="2355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B83253CB-7DB3-ED4B-AE54-FE17A0DDF50C}" type="slidenum">
              <a:rPr lang="en-US" sz="1200"/>
              <a:pPr/>
              <a:t>2</a:t>
            </a:fld>
            <a:endParaRPr lang="en-US" sz="120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1986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ea typeface="ＭＳ Ｐゴシック" charset="0"/>
                <a:cs typeface="ＭＳ Ｐゴシック" charset="0"/>
              </a:rPr>
              <a:t>Predictability – possible outcomes with examples</a:t>
            </a:r>
          </a:p>
          <a:p>
            <a:r>
              <a:rPr lang="en-US">
                <a:ea typeface="ＭＳ Ｐゴシック" charset="0"/>
                <a:cs typeface="ＭＳ Ｐゴシック" charset="0"/>
              </a:rPr>
              <a:t>Think ahead as to where there needs to be routines</a:t>
            </a:r>
          </a:p>
          <a:p>
            <a:r>
              <a:rPr lang="en-US">
                <a:ea typeface="ＭＳ Ｐゴシック" charset="0"/>
                <a:cs typeface="ＭＳ Ｐゴシック" charset="0"/>
              </a:rPr>
              <a:t>If they always have to go through the teacher, significantly reduces engaged instructional time</a:t>
            </a:r>
          </a:p>
        </p:txBody>
      </p:sp>
      <p:sp>
        <p:nvSpPr>
          <p:cNvPr id="4198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236E5920-5D2E-B74D-8A1F-4B3337B51E19}" type="slidenum">
              <a:rPr lang="en-US" sz="1200"/>
              <a:pPr/>
              <a:t>11</a:t>
            </a:fld>
            <a:endParaRPr lang="en-US" sz="120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4034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ea typeface="ＭＳ Ｐゴシック" charset="0"/>
                <a:cs typeface="ＭＳ Ｐゴシック" charset="0"/>
              </a:rPr>
              <a:t>Setting the stage is only the backdrop.  The real test comes during the performance.</a:t>
            </a:r>
          </a:p>
          <a:p>
            <a:r>
              <a:rPr lang="en-US">
                <a:ea typeface="ＭＳ Ｐゴシック" charset="0"/>
                <a:cs typeface="ＭＳ Ｐゴシック" charset="0"/>
              </a:rPr>
              <a:t>Hand out quote</a:t>
            </a:r>
          </a:p>
        </p:txBody>
      </p:sp>
      <p:sp>
        <p:nvSpPr>
          <p:cNvPr id="4403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3D82DD0-C22B-3548-A324-3501A3E63648}" type="slidenum">
              <a:rPr lang="en-US" sz="1200"/>
              <a:pPr/>
              <a:t>12</a:t>
            </a:fld>
            <a:endParaRPr lang="en-US" sz="120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6082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4608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E44060CC-A265-DE42-82D6-E64BE171AD5C}" type="slidenum">
              <a:rPr lang="en-US" sz="1200"/>
              <a:pPr/>
              <a:t>13</a:t>
            </a:fld>
            <a:endParaRPr lang="en-US" sz="120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8130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r>
              <a:rPr lang="en-US" dirty="0" smtClean="0">
                <a:ea typeface="ＭＳ Ｐゴシック" charset="0"/>
                <a:cs typeface="ＭＳ Ｐゴシック" charset="0"/>
              </a:rPr>
              <a:t>Add to </a:t>
            </a:r>
            <a:r>
              <a:rPr lang="en-US" smtClean="0">
                <a:ea typeface="ＭＳ Ｐゴシック" charset="0"/>
                <a:cs typeface="ＭＳ Ｐゴシック" charset="0"/>
              </a:rPr>
              <a:t>processing sheet</a:t>
            </a:r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4813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962E6798-D252-6D47-91C0-AC54765A69B9}" type="slidenum">
              <a:rPr lang="en-US" sz="1200"/>
              <a:pPr/>
              <a:t>14</a:t>
            </a:fld>
            <a:endParaRPr lang="en-US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5602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dirty="0" smtClean="0">
                <a:ea typeface="ＭＳ Ｐゴシック" charset="0"/>
                <a:cs typeface="ＭＳ Ｐゴシック" charset="0"/>
              </a:rPr>
              <a:t>Chapter </a:t>
            </a:r>
            <a:r>
              <a:rPr lang="en-US" dirty="0">
                <a:ea typeface="ＭＳ Ｐゴシック" charset="0"/>
                <a:cs typeface="ＭＳ Ｐゴシック" charset="0"/>
              </a:rPr>
              <a:t>5 Explicit Instruction</a:t>
            </a:r>
          </a:p>
        </p:txBody>
      </p:sp>
      <p:sp>
        <p:nvSpPr>
          <p:cNvPr id="2560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1B2BC55B-9A6C-1F40-8B79-B32A371EBC06}" type="slidenum">
              <a:rPr lang="en-US" sz="1200"/>
              <a:pPr/>
              <a:t>3</a:t>
            </a:fld>
            <a:endParaRPr lang="en-US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Climate of the room</a:t>
            </a:r>
          </a:p>
          <a:p>
            <a:pPr>
              <a:defRPr/>
            </a:pPr>
            <a:r>
              <a:rPr lang="en-US" dirty="0" smtClean="0"/>
              <a:t>So life can be positive and orderly</a:t>
            </a:r>
          </a:p>
          <a:p>
            <a:pPr marL="228600" indent="-228600">
              <a:buFontTx/>
              <a:buAutoNum type="arabicPeriod"/>
              <a:defRPr/>
            </a:pPr>
            <a:r>
              <a:rPr lang="en-US" dirty="0" smtClean="0"/>
              <a:t>Whole group, small group, rug, free choice, quiet time, computer.  Communicate behaviors for each area</a:t>
            </a:r>
          </a:p>
          <a:p>
            <a:pPr marL="228600" indent="-228600">
              <a:buFontTx/>
              <a:buAutoNum type="arabicPeriod"/>
              <a:defRPr/>
            </a:pPr>
            <a:r>
              <a:rPr lang="en-US" dirty="0" smtClean="0"/>
              <a:t>Up close and personal.  Free choice, why/why not?, </a:t>
            </a:r>
          </a:p>
          <a:p>
            <a:pPr marL="228600" indent="-228600">
              <a:buFontTx/>
              <a:buAutoNum type="arabicPeriod"/>
              <a:defRPr/>
            </a:pPr>
            <a:r>
              <a:rPr lang="en-US" dirty="0" smtClean="0"/>
              <a:t>Rows more conducive to on-task behavior</a:t>
            </a:r>
          </a:p>
          <a:p>
            <a:pPr marL="228600" indent="-228600">
              <a:buFontTx/>
              <a:buAutoNum type="arabicPeriod"/>
              <a:defRPr/>
            </a:pPr>
            <a:r>
              <a:rPr lang="en-US" dirty="0" smtClean="0"/>
              <a:t>One of the most effective active participation procedures</a:t>
            </a:r>
          </a:p>
        </p:txBody>
      </p:sp>
      <p:sp>
        <p:nvSpPr>
          <p:cNvPr id="2765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C48F3B7B-6E42-1943-B732-38242203584A}" type="slidenum">
              <a:rPr lang="en-US" sz="1200"/>
              <a:pPr/>
              <a:t>4</a:t>
            </a:fld>
            <a:endParaRPr lang="en-US" sz="12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9698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28600" indent="-228600">
              <a:buFontTx/>
              <a:buAutoNum type="arabicPeriod" startAt="5"/>
            </a:pPr>
            <a:r>
              <a:rPr lang="en-US">
                <a:ea typeface="ＭＳ Ｐゴシック" charset="0"/>
                <a:cs typeface="ＭＳ Ｐゴシック" charset="0"/>
              </a:rPr>
              <a:t>Student and teacher materials; “Avoid the void, for they will fill it”  Easy retrieval and storage of materials; binder example, or take home folder</a:t>
            </a:r>
          </a:p>
          <a:p>
            <a:pPr marL="228600" indent="-228600">
              <a:buFontTx/>
              <a:buAutoNum type="arabicPeriod" startAt="6"/>
            </a:pPr>
            <a:r>
              <a:rPr lang="en-US">
                <a:ea typeface="ＭＳ Ｐゴシック" charset="0"/>
                <a:cs typeface="ＭＳ Ｐゴシック" charset="0"/>
              </a:rPr>
              <a:t>No barriers impede movement.  Examine verbal and written responses</a:t>
            </a:r>
          </a:p>
          <a:p>
            <a:pPr marL="228600" indent="-228600">
              <a:buFontTx/>
              <a:buAutoNum type="arabicPeriod" startAt="6"/>
            </a:pPr>
            <a:r>
              <a:rPr lang="en-US">
                <a:ea typeface="ＭＳ Ｐゴシック" charset="0"/>
                <a:cs typeface="ＭＳ Ｐゴシック" charset="0"/>
              </a:rPr>
              <a:t>Seems obvious, we see hidden spaces.  Change in your own behavior when you spot a state patrol officer car next to the freeway</a:t>
            </a:r>
          </a:p>
          <a:p>
            <a:pPr marL="228600" indent="-228600">
              <a:buFontTx/>
              <a:buAutoNum type="arabicPeriod" startAt="6"/>
            </a:pPr>
            <a:r>
              <a:rPr lang="en-US">
                <a:ea typeface="ＭＳ Ｐゴシック" charset="0"/>
                <a:cs typeface="ＭＳ Ｐゴシック" charset="0"/>
              </a:rPr>
              <a:t>Assignment calendar.  Reminds them of critical content and strategies.  Word walls, strategy posters, content/reference information, rule/guideline posters, notices.  Exhibit student work in the classroom</a:t>
            </a:r>
          </a:p>
          <a:p>
            <a:pPr marL="228600" indent="-228600">
              <a:buFontTx/>
              <a:buAutoNum type="arabicPeriod" startAt="6"/>
            </a:pPr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2969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2634EFFD-5ACC-E14F-9F8E-FDA36FE505FB}" type="slidenum">
              <a:rPr lang="en-US" sz="1200"/>
              <a:pPr/>
              <a:t>5</a:t>
            </a:fld>
            <a:endParaRPr lang="en-US" sz="12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r>
              <a:rPr lang="en-US" dirty="0" smtClean="0">
                <a:ea typeface="ＭＳ Ｐゴシック" charset="0"/>
                <a:cs typeface="ＭＳ Ｐゴシック" charset="0"/>
              </a:rPr>
              <a:t>Pros and Cons?  What do you see?</a:t>
            </a:r>
            <a:endParaRPr lang="en-US" dirty="0"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2C29AD9D-72A1-8544-A649-002CB7F8D1D2}" type="slidenum">
              <a:rPr lang="en-US" sz="1200"/>
              <a:pPr/>
              <a:t>6</a:t>
            </a:fld>
            <a:endParaRPr lang="en-US" sz="120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3794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dirty="0" smtClean="0">
                <a:ea typeface="ＭＳ Ｐゴシック" charset="0"/>
                <a:cs typeface="ＭＳ Ｐゴシック" charset="0"/>
              </a:rPr>
              <a:t>Pros and Cons?  What do you see?</a:t>
            </a:r>
          </a:p>
          <a:p>
            <a:r>
              <a:rPr lang="en-US" dirty="0" smtClean="0">
                <a:ea typeface="ＭＳ Ｐゴシック" charset="0"/>
                <a:cs typeface="ＭＳ Ｐゴシック" charset="0"/>
              </a:rPr>
              <a:t>Give them time to read</a:t>
            </a:r>
            <a:r>
              <a:rPr lang="en-US" baseline="0" dirty="0" smtClean="0">
                <a:ea typeface="ＭＳ Ｐゴシック" charset="0"/>
                <a:cs typeface="ＭＳ Ｐゴシック" charset="0"/>
              </a:rPr>
              <a:t> through and fill out Application 5.1 just mark in their books</a:t>
            </a:r>
            <a:endParaRPr lang="en-US" dirty="0">
              <a:ea typeface="ＭＳ Ｐゴシック" charset="0"/>
              <a:cs typeface="ＭＳ Ｐゴシック" charset="0"/>
            </a:endParaRPr>
          </a:p>
        </p:txBody>
      </p:sp>
      <p:sp>
        <p:nvSpPr>
          <p:cNvPr id="3379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4A5B6BF-1F9F-344B-82FC-AB0C5279FF3A}" type="slidenum">
              <a:rPr lang="en-US" sz="1200"/>
              <a:pPr/>
              <a:t>7</a:t>
            </a:fld>
            <a:endParaRPr lang="en-US" sz="120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5842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3584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0D96D7C9-0FD5-B845-AF79-C6AC225B75C1}" type="slidenum">
              <a:rPr lang="en-US" sz="1200"/>
              <a:pPr/>
              <a:t>8</a:t>
            </a:fld>
            <a:endParaRPr lang="en-US" sz="120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Students profit greatly from completely clear expectations</a:t>
            </a:r>
          </a:p>
          <a:p>
            <a:pPr>
              <a:defRPr/>
            </a:pPr>
            <a:r>
              <a:rPr lang="en-US" dirty="0" smtClean="0"/>
              <a:t>Creates positive learning environment to teachers can teach and students can learn</a:t>
            </a:r>
          </a:p>
          <a:p>
            <a:pPr>
              <a:defRPr/>
            </a:pPr>
            <a:r>
              <a:rPr lang="en-US" dirty="0" smtClean="0"/>
              <a:t>Support teachers’ sanity!</a:t>
            </a:r>
          </a:p>
          <a:p>
            <a:pPr marL="228600" indent="-228600">
              <a:buFontTx/>
              <a:buAutoNum type="arabicPeriod" startAt="2"/>
              <a:defRPr/>
            </a:pPr>
            <a:r>
              <a:rPr lang="en-US" dirty="0" smtClean="0"/>
              <a:t>3-6 </a:t>
            </a:r>
            <a:r>
              <a:rPr lang="en-US" dirty="0" smtClean="0"/>
              <a:t>rules</a:t>
            </a:r>
            <a:endParaRPr lang="en-US" dirty="0" smtClean="0"/>
          </a:p>
          <a:p>
            <a:pPr>
              <a:defRPr/>
            </a:pPr>
            <a:r>
              <a:rPr lang="en-US" dirty="0" smtClean="0"/>
              <a:t>Kids involved in the process</a:t>
            </a:r>
            <a:endParaRPr lang="en-US" dirty="0"/>
          </a:p>
        </p:txBody>
      </p:sp>
      <p:sp>
        <p:nvSpPr>
          <p:cNvPr id="3789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58C68E77-C878-1543-95AE-5A9DC21897E8}" type="slidenum">
              <a:rPr lang="en-US" sz="1200"/>
              <a:pPr/>
              <a:t>9</a:t>
            </a:fld>
            <a:endParaRPr lang="en-US" sz="120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9938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dirty="0" smtClean="0">
                <a:ea typeface="ＭＳ Ｐゴシック" charset="0"/>
                <a:cs typeface="ＭＳ Ｐゴシック" charset="0"/>
              </a:rPr>
              <a:t>Give time to</a:t>
            </a:r>
            <a:r>
              <a:rPr lang="en-US" baseline="0" dirty="0" smtClean="0">
                <a:ea typeface="ＭＳ Ｐゴシック" charset="0"/>
                <a:cs typeface="ＭＳ Ｐゴシック" charset="0"/>
              </a:rPr>
              <a:t> read through and check Application 5.4 – just mark in book</a:t>
            </a:r>
            <a:endParaRPr lang="en-US" dirty="0">
              <a:ea typeface="ＭＳ Ｐゴシック" charset="0"/>
              <a:cs typeface="ＭＳ Ｐゴシック" charset="0"/>
            </a:endParaRPr>
          </a:p>
        </p:txBody>
      </p:sp>
      <p:sp>
        <p:nvSpPr>
          <p:cNvPr id="3993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91E87CE6-A270-F744-8423-FEA14D1180A4}" type="slidenum">
              <a:rPr lang="en-US" sz="1200"/>
              <a:pPr/>
              <a:t>10</a:t>
            </a:fld>
            <a:endParaRPr 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6D717-A753-A847-8B05-D763B591EBA4}" type="datetimeFigureOut">
              <a:rPr lang="en-US" smtClean="0"/>
              <a:t>7/24/14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57811-37E8-2446-8888-A270BB8ADD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0894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6D717-A753-A847-8B05-D763B591EBA4}" type="datetimeFigureOut">
              <a:rPr lang="en-US" smtClean="0"/>
              <a:t>7/24/14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57811-37E8-2446-8888-A270BB8ADD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2116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6D717-A753-A847-8B05-D763B591EBA4}" type="datetimeFigureOut">
              <a:rPr lang="en-US" smtClean="0"/>
              <a:t>7/24/14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57811-37E8-2446-8888-A270BB8ADD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5275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6D717-A753-A847-8B05-D763B591EBA4}" type="datetimeFigureOut">
              <a:rPr lang="en-US" smtClean="0"/>
              <a:t>7/24/14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57811-37E8-2446-8888-A270BB8ADD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70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6D717-A753-A847-8B05-D763B591EBA4}" type="datetimeFigureOut">
              <a:rPr lang="en-US" smtClean="0"/>
              <a:t>7/24/14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57811-37E8-2446-8888-A270BB8ADD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646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6D717-A753-A847-8B05-D763B591EBA4}" type="datetimeFigureOut">
              <a:rPr lang="en-US" smtClean="0"/>
              <a:t>7/24/14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57811-37E8-2446-8888-A270BB8ADD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53030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6D717-A753-A847-8B05-D763B591EBA4}" type="datetimeFigureOut">
              <a:rPr lang="en-US" smtClean="0"/>
              <a:t>7/24/14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57811-37E8-2446-8888-A270BB8ADD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7780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6D717-A753-A847-8B05-D763B591EBA4}" type="datetimeFigureOut">
              <a:rPr lang="en-US" smtClean="0"/>
              <a:t>7/24/14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57811-37E8-2446-8888-A270BB8ADD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26638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6D717-A753-A847-8B05-D763B591EBA4}" type="datetimeFigureOut">
              <a:rPr lang="en-US" smtClean="0"/>
              <a:t>7/24/14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57811-37E8-2446-8888-A270BB8ADD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4543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6D717-A753-A847-8B05-D763B591EBA4}" type="datetimeFigureOut">
              <a:rPr lang="en-US" smtClean="0"/>
              <a:t>7/24/14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57811-37E8-2446-8888-A270BB8ADD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24776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6D717-A753-A847-8B05-D763B591EBA4}" type="datetimeFigureOut">
              <a:rPr lang="en-US" smtClean="0"/>
              <a:t>7/24/14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57811-37E8-2446-8888-A270BB8ADD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3440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56D717-A753-A847-8B05-D763B591EBA4}" type="datetimeFigureOut">
              <a:rPr lang="en-US" smtClean="0"/>
              <a:t>7/24/14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D57811-37E8-2446-8888-A270BB8ADD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6809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2683163"/>
          </a:xfrm>
        </p:spPr>
        <p:txBody>
          <a:bodyPr>
            <a:normAutofit/>
          </a:bodyPr>
          <a:lstStyle/>
          <a:p>
            <a:r>
              <a:rPr lang="en-US" sz="6000" dirty="0" smtClean="0"/>
              <a:t>Organizing for Instruction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u="sng" dirty="0" smtClean="0"/>
              <a:t>Explicit Instruction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Chapter 5</a:t>
            </a:r>
            <a:endParaRPr lang="en-US" dirty="0"/>
          </a:p>
        </p:txBody>
      </p:sp>
      <p:pic>
        <p:nvPicPr>
          <p:cNvPr id="5" name="Picture 4" descr="cove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7576" y="2957800"/>
            <a:ext cx="2908286" cy="3706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20400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>
                <a:latin typeface="Calisto MT" charset="0"/>
                <a:ea typeface="ＭＳ Ｐゴシック" charset="0"/>
                <a:cs typeface="ＭＳ Ｐゴシック" charset="0"/>
              </a:rPr>
              <a:t>Classroom Management:</a:t>
            </a:r>
            <a:br>
              <a:rPr lang="en-US" sz="2400">
                <a:latin typeface="Calisto MT" charset="0"/>
                <a:ea typeface="ＭＳ Ｐゴシック" charset="0"/>
                <a:cs typeface="ＭＳ Ｐゴシック" charset="0"/>
              </a:rPr>
            </a:br>
            <a:r>
              <a:rPr lang="en-US" sz="4000">
                <a:latin typeface="Calisto MT" charset="0"/>
                <a:ea typeface="ＭＳ Ｐゴシック" charset="0"/>
                <a:cs typeface="ＭＳ Ｐゴシック" charset="0"/>
              </a:rPr>
              <a:t>Organizing for Instruction</a:t>
            </a:r>
            <a:endParaRPr lang="en-US" sz="2400">
              <a:latin typeface="Calisto MT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8914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001000" cy="5181600"/>
          </a:xfrm>
        </p:spPr>
        <p:txBody>
          <a:bodyPr/>
          <a:lstStyle/>
          <a:p>
            <a:pPr marL="0" indent="0" algn="ctr">
              <a:buFont typeface="Wingdings 2" charset="0"/>
              <a:buNone/>
            </a:pPr>
            <a:r>
              <a:rPr lang="en-US" sz="3600">
                <a:latin typeface="Calisto MT" charset="0"/>
                <a:ea typeface="ＭＳ Ｐゴシック" charset="0"/>
                <a:cs typeface="ＭＳ Ｐゴシック" charset="0"/>
              </a:rPr>
              <a:t>Establishing Routines and Procedures</a:t>
            </a:r>
          </a:p>
          <a:p>
            <a:pPr marL="0" indent="0">
              <a:buFont typeface="Wingdings 2" charset="0"/>
              <a:buNone/>
            </a:pPr>
            <a:endParaRPr lang="en-US">
              <a:latin typeface="Calisto MT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38915" name="Picture 3" descr="Hands_raised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2514600"/>
            <a:ext cx="7162800" cy="413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710162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>
                <a:latin typeface="Calisto MT" charset="0"/>
                <a:ea typeface="ＭＳ Ｐゴシック" charset="0"/>
                <a:cs typeface="ＭＳ Ｐゴシック" charset="0"/>
              </a:rPr>
              <a:t>Classroom Management:</a:t>
            </a:r>
            <a:br>
              <a:rPr lang="en-US" sz="2400">
                <a:latin typeface="Calisto MT" charset="0"/>
                <a:ea typeface="ＭＳ Ｐゴシック" charset="0"/>
                <a:cs typeface="ＭＳ Ｐゴシック" charset="0"/>
              </a:rPr>
            </a:br>
            <a:r>
              <a:rPr lang="en-US" sz="4000">
                <a:latin typeface="Calisto MT" charset="0"/>
                <a:ea typeface="ＭＳ Ｐゴシック" charset="0"/>
                <a:cs typeface="ＭＳ Ｐゴシック" charset="0"/>
              </a:rPr>
              <a:t>Organizing for Instruction</a:t>
            </a:r>
            <a:endParaRPr lang="en-US" sz="2400">
              <a:latin typeface="Calisto MT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001000" cy="5181600"/>
          </a:xfrm>
        </p:spPr>
        <p:txBody>
          <a:bodyPr/>
          <a:lstStyle/>
          <a:p>
            <a:pPr marL="0" indent="0" algn="ctr">
              <a:buFont typeface="Wingdings 2" charset="0"/>
              <a:buNone/>
              <a:defRPr/>
            </a:pPr>
            <a:r>
              <a:rPr lang="en-US" sz="3600" dirty="0" smtClean="0"/>
              <a:t>Establishing Routines and Procedures</a:t>
            </a:r>
          </a:p>
          <a:p>
            <a:pPr>
              <a:defRPr/>
            </a:pPr>
            <a:r>
              <a:rPr lang="en-US" dirty="0" smtClean="0"/>
              <a:t>“Predictability predicts ability”</a:t>
            </a:r>
          </a:p>
          <a:p>
            <a:pPr lvl="1">
              <a:defRPr/>
            </a:pPr>
            <a:r>
              <a:rPr lang="en-US" dirty="0" smtClean="0"/>
              <a:t>Possible Results activity</a:t>
            </a:r>
          </a:p>
          <a:p>
            <a:pPr>
              <a:defRPr/>
            </a:pPr>
            <a:r>
              <a:rPr lang="en-US" dirty="0" smtClean="0"/>
              <a:t>Checklist </a:t>
            </a:r>
          </a:p>
          <a:p>
            <a:pPr>
              <a:defRPr/>
            </a:pPr>
            <a:r>
              <a:rPr lang="en-US" dirty="0" smtClean="0"/>
              <a:t>Rules introduced the first day.  Routines introduced as they are needed.</a:t>
            </a:r>
          </a:p>
          <a:p>
            <a:pPr>
              <a:defRPr/>
            </a:pPr>
            <a:r>
              <a:rPr lang="en-US" dirty="0" smtClean="0"/>
              <a:t>Don’t commit “</a:t>
            </a:r>
            <a:r>
              <a:rPr lang="en-US" dirty="0" err="1" smtClean="0"/>
              <a:t>assumicide</a:t>
            </a:r>
            <a:r>
              <a:rPr lang="en-US" dirty="0" smtClean="0"/>
              <a:t>”</a:t>
            </a:r>
          </a:p>
          <a:p>
            <a:pPr>
              <a:defRPr/>
            </a:pPr>
            <a:r>
              <a:rPr lang="en-US" dirty="0" smtClean="0"/>
              <a:t>Looks like / Sounds like</a:t>
            </a:r>
          </a:p>
        </p:txBody>
      </p:sp>
    </p:spTree>
    <p:extLst>
      <p:ext uri="{BB962C8B-B14F-4D97-AF65-F5344CB8AC3E}">
        <p14:creationId xmlns:p14="http://schemas.microsoft.com/office/powerpoint/2010/main" val="36870986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>
                <a:latin typeface="Calisto MT" charset="0"/>
                <a:ea typeface="ＭＳ Ｐゴシック" charset="0"/>
                <a:cs typeface="ＭＳ Ｐゴシック" charset="0"/>
              </a:rPr>
              <a:t>Classroom Management:</a:t>
            </a:r>
            <a:br>
              <a:rPr lang="en-US" sz="2400">
                <a:latin typeface="Calisto MT" charset="0"/>
                <a:ea typeface="ＭＳ Ｐゴシック" charset="0"/>
                <a:cs typeface="ＭＳ Ｐゴシック" charset="0"/>
              </a:rPr>
            </a:br>
            <a:r>
              <a:rPr lang="en-US" sz="4000">
                <a:latin typeface="Calisto MT" charset="0"/>
                <a:ea typeface="ＭＳ Ｐゴシック" charset="0"/>
                <a:cs typeface="ＭＳ Ｐゴシック" charset="0"/>
              </a:rPr>
              <a:t>Organizing for Instruction</a:t>
            </a:r>
            <a:endParaRPr lang="en-US" sz="2400">
              <a:latin typeface="Calisto MT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5234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001000" cy="5181600"/>
          </a:xfrm>
        </p:spPr>
        <p:txBody>
          <a:bodyPr/>
          <a:lstStyle/>
          <a:p>
            <a:pPr marL="0" indent="0" algn="ctr">
              <a:buFont typeface="Wingdings 2" charset="0"/>
              <a:buNone/>
              <a:defRPr/>
            </a:pPr>
            <a:r>
              <a:rPr lang="en-US" sz="6000" dirty="0">
                <a:latin typeface="Calisto MT" charset="0"/>
                <a:ea typeface="ＭＳ Ｐゴシック" charset="0"/>
                <a:cs typeface="ＭＳ Ｐゴシック" charset="0"/>
              </a:rPr>
              <a:t>“Be Prepared.”</a:t>
            </a:r>
          </a:p>
          <a:p>
            <a:pPr algn="ctr">
              <a:defRPr/>
            </a:pPr>
            <a:endParaRPr lang="en-US" sz="6000" dirty="0">
              <a:latin typeface="Calisto MT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43011" name="Picture 4" descr="341352-Boy_Scout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2895600"/>
            <a:ext cx="2740025" cy="381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256494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Content Placeholder 2"/>
          <p:cNvSpPr>
            <a:spLocks noGrp="1"/>
          </p:cNvSpPr>
          <p:nvPr>
            <p:ph idx="1"/>
          </p:nvPr>
        </p:nvSpPr>
        <p:spPr>
          <a:xfrm>
            <a:off x="533400" y="152400"/>
            <a:ext cx="8001000" cy="5791200"/>
          </a:xfrm>
        </p:spPr>
        <p:txBody>
          <a:bodyPr/>
          <a:lstStyle/>
          <a:p>
            <a:r>
              <a:rPr lang="en-US">
                <a:latin typeface="Calisto MT" charset="0"/>
                <a:ea typeface="ＭＳ Ｐゴシック" charset="0"/>
                <a:cs typeface="ＭＳ Ｐゴシック" charset="0"/>
              </a:rPr>
              <a:t>“YOU are the one who enhances the climate in your classroom every day – through your </a:t>
            </a:r>
            <a:r>
              <a:rPr lang="en-US" b="1">
                <a:latin typeface="Calisto MT" charset="0"/>
                <a:ea typeface="ＭＳ Ｐゴシック" charset="0"/>
                <a:cs typeface="ＭＳ Ｐゴシック" charset="0"/>
              </a:rPr>
              <a:t>smile</a:t>
            </a:r>
            <a:r>
              <a:rPr lang="en-US">
                <a:latin typeface="Calisto MT" charset="0"/>
                <a:ea typeface="ＭＳ Ｐゴシック" charset="0"/>
                <a:cs typeface="ＭＳ Ｐゴシック" charset="0"/>
              </a:rPr>
              <a:t>, your </a:t>
            </a:r>
            <a:r>
              <a:rPr lang="en-US" b="1">
                <a:latin typeface="Calisto MT" charset="0"/>
                <a:ea typeface="ＭＳ Ｐゴシック" charset="0"/>
                <a:cs typeface="ＭＳ Ｐゴシック" charset="0"/>
              </a:rPr>
              <a:t>body language</a:t>
            </a:r>
            <a:r>
              <a:rPr lang="en-US">
                <a:latin typeface="Calisto MT" charset="0"/>
                <a:ea typeface="ＭＳ Ｐゴシック" charset="0"/>
                <a:cs typeface="ＭＳ Ｐゴシック" charset="0"/>
              </a:rPr>
              <a:t>, your </a:t>
            </a:r>
            <a:r>
              <a:rPr lang="en-US" b="1">
                <a:latin typeface="Calisto MT" charset="0"/>
                <a:ea typeface="ＭＳ Ｐゴシック" charset="0"/>
                <a:cs typeface="ＭＳ Ｐゴシック" charset="0"/>
              </a:rPr>
              <a:t>polite</a:t>
            </a:r>
            <a:r>
              <a:rPr lang="en-US">
                <a:latin typeface="Calisto MT" charset="0"/>
                <a:ea typeface="ＭＳ Ｐゴシック" charset="0"/>
                <a:cs typeface="ＭＳ Ｐゴシック" charset="0"/>
              </a:rPr>
              <a:t> words, your </a:t>
            </a:r>
            <a:r>
              <a:rPr lang="en-US" b="1">
                <a:latin typeface="Calisto MT" charset="0"/>
                <a:ea typeface="ＭＳ Ｐゴシック" charset="0"/>
                <a:cs typeface="ＭＳ Ｐゴシック" charset="0"/>
              </a:rPr>
              <a:t>kind</a:t>
            </a:r>
            <a:r>
              <a:rPr lang="en-US">
                <a:latin typeface="Calisto MT" charset="0"/>
                <a:ea typeface="ＭＳ Ｐゴシック" charset="0"/>
                <a:cs typeface="ＭＳ Ｐゴシック" charset="0"/>
              </a:rPr>
              <a:t> acts, your </a:t>
            </a:r>
            <a:r>
              <a:rPr lang="en-US" b="1">
                <a:latin typeface="Calisto MT" charset="0"/>
                <a:ea typeface="ＭＳ Ｐゴシック" charset="0"/>
                <a:cs typeface="ＭＳ Ｐゴシック" charset="0"/>
              </a:rPr>
              <a:t>enthusiasm</a:t>
            </a:r>
            <a:r>
              <a:rPr lang="en-US">
                <a:latin typeface="Calisto MT" charset="0"/>
                <a:ea typeface="ＭＳ Ｐゴシック" charset="0"/>
                <a:cs typeface="ＭＳ Ｐゴシック" charset="0"/>
              </a:rPr>
              <a:t> for teaching, and your </a:t>
            </a:r>
            <a:r>
              <a:rPr lang="en-US" b="1">
                <a:latin typeface="Calisto MT" charset="0"/>
                <a:ea typeface="ＭＳ Ｐゴシック" charset="0"/>
                <a:cs typeface="ＭＳ Ｐゴシック" charset="0"/>
              </a:rPr>
              <a:t>dedication</a:t>
            </a:r>
            <a:r>
              <a:rPr lang="en-US">
                <a:latin typeface="Calisto MT" charset="0"/>
                <a:ea typeface="ＭＳ Ｐゴシック" charset="0"/>
                <a:cs typeface="ＭＳ Ｐゴシック" charset="0"/>
              </a:rPr>
              <a:t> to your students.  In all these ways, YOU make your classroom climate both </a:t>
            </a:r>
            <a:r>
              <a:rPr lang="en-US" b="1">
                <a:latin typeface="Calisto MT" charset="0"/>
                <a:ea typeface="ＭＳ Ｐゴシック" charset="0"/>
                <a:cs typeface="ＭＳ Ｐゴシック" charset="0"/>
              </a:rPr>
              <a:t>orderly and positive</a:t>
            </a:r>
            <a:r>
              <a:rPr lang="en-US">
                <a:latin typeface="Calisto MT" charset="0"/>
                <a:ea typeface="ＭＳ Ｐゴシック" charset="0"/>
                <a:cs typeface="ＭＳ Ｐゴシック" charset="0"/>
              </a:rPr>
              <a:t>.”</a:t>
            </a:r>
          </a:p>
          <a:p>
            <a:pPr marL="1828800" lvl="4" indent="0">
              <a:buFont typeface="Wingdings 2" charset="0"/>
              <a:buNone/>
            </a:pPr>
            <a:r>
              <a:rPr lang="en-US">
                <a:latin typeface="Calisto MT" charset="0"/>
                <a:ea typeface="ＭＳ Ｐゴシック" charset="0"/>
              </a:rPr>
              <a:t>				Anita Archer </a:t>
            </a:r>
          </a:p>
          <a:p>
            <a:pPr marL="1828800" lvl="4" indent="0">
              <a:buFont typeface="Wingdings 2" charset="0"/>
              <a:buNone/>
            </a:pPr>
            <a:r>
              <a:rPr lang="en-US">
                <a:latin typeface="Calisto MT" charset="0"/>
                <a:ea typeface="ＭＳ Ｐゴシック" charset="0"/>
              </a:rPr>
              <a:t>				</a:t>
            </a:r>
            <a:r>
              <a:rPr lang="en-US" u="sng">
                <a:latin typeface="Calisto MT" charset="0"/>
                <a:ea typeface="ＭＳ Ｐゴシック" charset="0"/>
              </a:rPr>
              <a:t>Explicit Instruction</a:t>
            </a:r>
          </a:p>
        </p:txBody>
      </p:sp>
      <p:pic>
        <p:nvPicPr>
          <p:cNvPr id="45058" name="Picture 3" descr="chidren-in-a-huddl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5548" y="4078575"/>
            <a:ext cx="2374302" cy="2698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684824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228600"/>
            <a:ext cx="7772400" cy="1143000"/>
          </a:xfrm>
        </p:spPr>
        <p:txBody>
          <a:bodyPr/>
          <a:lstStyle/>
          <a:p>
            <a:pPr eaLnBrk="1" hangingPunct="1"/>
            <a:endParaRPr lang="en-US">
              <a:latin typeface="Calisto MT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7106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905000"/>
            <a:ext cx="7772400" cy="4495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4000">
                <a:latin typeface="Calisto MT" charset="0"/>
                <a:ea typeface="ＭＳ Ｐゴシック" charset="0"/>
                <a:cs typeface="ＭＳ Ｐゴシック" charset="0"/>
              </a:rPr>
              <a:t>After a week, students will have forgotten 80-90% of content from a lesson.</a:t>
            </a:r>
          </a:p>
          <a:p>
            <a:pPr eaLnBrk="1" hangingPunct="1">
              <a:lnSpc>
                <a:spcPct val="90000"/>
              </a:lnSpc>
            </a:pPr>
            <a:endParaRPr lang="en-US" sz="4000">
              <a:latin typeface="Calisto MT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4000">
                <a:latin typeface="Calisto MT" charset="0"/>
                <a:ea typeface="ＭＳ Ｐゴシック" charset="0"/>
                <a:cs typeface="ＭＳ Ｐゴシック" charset="0"/>
              </a:rPr>
              <a:t>One way to increase retention is to review material.</a:t>
            </a:r>
          </a:p>
          <a:p>
            <a:pPr eaLnBrk="1" hangingPunct="1">
              <a:lnSpc>
                <a:spcPct val="90000"/>
              </a:lnSpc>
              <a:buFont typeface="Wingdings 2" charset="0"/>
              <a:buNone/>
            </a:pPr>
            <a:endParaRPr lang="en-US">
              <a:latin typeface="Calisto MT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4" name="Picture 3" descr="Picture 8.png"/>
          <p:cNvPicPr>
            <a:picLocks noChangeAspect="1"/>
          </p:cNvPicPr>
          <p:nvPr/>
        </p:nvPicPr>
        <p:blipFill>
          <a:blip r:embed="rId3"/>
          <a:srcRect t="23000" b="28444"/>
          <a:stretch>
            <a:fillRect/>
          </a:stretch>
        </p:blipFill>
        <p:spPr>
          <a:xfrm>
            <a:off x="2133600" y="304800"/>
            <a:ext cx="4977759" cy="1447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111391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800">
                <a:latin typeface="Calisto MT" charset="0"/>
                <a:ea typeface="ＭＳ Ｐゴシック" charset="0"/>
                <a:cs typeface="ＭＳ Ｐゴシック" charset="0"/>
              </a:rPr>
              <a:t>Classroom Management:</a:t>
            </a:r>
            <a:br>
              <a:rPr lang="en-US" sz="2800">
                <a:latin typeface="Calisto MT" charset="0"/>
                <a:ea typeface="ＭＳ Ｐゴシック" charset="0"/>
                <a:cs typeface="ＭＳ Ｐゴシック" charset="0"/>
              </a:rPr>
            </a:br>
            <a:r>
              <a:rPr lang="en-US" sz="4000">
                <a:latin typeface="Calisto MT" charset="0"/>
                <a:ea typeface="ＭＳ Ｐゴシック" charset="0"/>
                <a:cs typeface="ＭＳ Ｐゴシック" charset="0"/>
              </a:rPr>
              <a:t>Organizing for Instruction</a:t>
            </a:r>
            <a:endParaRPr lang="en-US" sz="2800">
              <a:latin typeface="Calisto MT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22530" name="Content Placeholder 1" descr="Fox_stage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384" b="1438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1483090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800">
                <a:latin typeface="Calisto MT" charset="0"/>
                <a:ea typeface="ＭＳ Ｐゴシック" charset="0"/>
                <a:cs typeface="ＭＳ Ｐゴシック" charset="0"/>
              </a:rPr>
              <a:t>Classroom Management:</a:t>
            </a:r>
            <a:br>
              <a:rPr lang="en-US" sz="2800">
                <a:latin typeface="Calisto MT" charset="0"/>
                <a:ea typeface="ＭＳ Ｐゴシック" charset="0"/>
                <a:cs typeface="ＭＳ Ｐゴシック" charset="0"/>
              </a:rPr>
            </a:br>
            <a:r>
              <a:rPr lang="en-US" sz="4000">
                <a:latin typeface="Calisto MT" charset="0"/>
                <a:ea typeface="ＭＳ Ｐゴシック" charset="0"/>
                <a:cs typeface="ＭＳ Ｐゴシック" charset="0"/>
              </a:rPr>
              <a:t>Organizing for Instruction</a:t>
            </a:r>
            <a:endParaRPr lang="en-US" sz="2800">
              <a:latin typeface="Calisto MT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9938" name="Content Placeholder 3"/>
          <p:cNvSpPr>
            <a:spLocks noGrp="1"/>
          </p:cNvSpPr>
          <p:nvPr>
            <p:ph idx="1"/>
          </p:nvPr>
        </p:nvSpPr>
        <p:spPr>
          <a:xfrm>
            <a:off x="457200" y="4774276"/>
            <a:ext cx="8229600" cy="1929001"/>
          </a:xfrm>
        </p:spPr>
        <p:txBody>
          <a:bodyPr>
            <a:normAutofit fontScale="32500" lnSpcReduction="20000"/>
          </a:bodyPr>
          <a:lstStyle/>
          <a:p>
            <a:pPr marL="0" indent="0" algn="ctr">
              <a:buNone/>
              <a:defRPr/>
            </a:pPr>
            <a:endParaRPr lang="en-US" sz="9600" dirty="0">
              <a:latin typeface="Calisto MT" charset="0"/>
              <a:ea typeface="ＭＳ Ｐゴシック" charset="0"/>
              <a:cs typeface="ＭＳ Ｐゴシック" charset="0"/>
            </a:endParaRPr>
          </a:p>
          <a:p>
            <a:pPr algn="ctr">
              <a:defRPr/>
            </a:pPr>
            <a:r>
              <a:rPr lang="en-US" sz="9600" dirty="0" smtClean="0">
                <a:latin typeface="Calisto MT" charset="0"/>
                <a:ea typeface="ＭＳ Ｐゴシック" charset="0"/>
                <a:cs typeface="ＭＳ Ｐゴシック" charset="0"/>
              </a:rPr>
              <a:t>Organizing the Physical Space</a:t>
            </a:r>
          </a:p>
          <a:p>
            <a:pPr algn="ctr">
              <a:defRPr/>
            </a:pPr>
            <a:r>
              <a:rPr lang="en-US" sz="9600" dirty="0" smtClean="0">
                <a:latin typeface="Calisto MT" charset="0"/>
                <a:ea typeface="ＭＳ Ｐゴシック" charset="0"/>
                <a:cs typeface="ＭＳ Ｐゴシック" charset="0"/>
              </a:rPr>
              <a:t>Establishing Classroom Rules</a:t>
            </a:r>
          </a:p>
          <a:p>
            <a:pPr algn="ctr">
              <a:defRPr/>
            </a:pPr>
            <a:r>
              <a:rPr lang="en-US" sz="9600" dirty="0" smtClean="0">
                <a:latin typeface="Calisto MT" charset="0"/>
                <a:ea typeface="ＭＳ Ｐゴシック" charset="0"/>
                <a:cs typeface="ＭＳ Ｐゴシック" charset="0"/>
              </a:rPr>
              <a:t>Establishing Routines </a:t>
            </a:r>
            <a:r>
              <a:rPr lang="en-US" sz="9600" dirty="0">
                <a:latin typeface="Calisto MT" charset="0"/>
                <a:ea typeface="ＭＳ Ｐゴシック" charset="0"/>
                <a:cs typeface="ＭＳ Ｐゴシック" charset="0"/>
              </a:rPr>
              <a:t>&amp;</a:t>
            </a:r>
            <a:r>
              <a:rPr lang="en-US" sz="9600" dirty="0" smtClean="0">
                <a:latin typeface="Calisto MT" charset="0"/>
                <a:ea typeface="ＭＳ Ｐゴシック" charset="0"/>
                <a:cs typeface="ＭＳ Ｐゴシック" charset="0"/>
              </a:rPr>
              <a:t> Procedures</a:t>
            </a:r>
          </a:p>
          <a:p>
            <a:pPr>
              <a:defRPr/>
            </a:pPr>
            <a:endParaRPr lang="en-US" dirty="0">
              <a:latin typeface="Calisto MT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24579" name="Picture 1" descr="image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7570" y="1417638"/>
            <a:ext cx="7170504" cy="37263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42335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>
                <a:latin typeface="Calisto MT" charset="0"/>
                <a:ea typeface="ＭＳ Ｐゴシック" charset="0"/>
                <a:cs typeface="ＭＳ Ｐゴシック" charset="0"/>
              </a:rPr>
              <a:t>Classroom Management:</a:t>
            </a:r>
            <a:br>
              <a:rPr lang="en-US" sz="2800">
                <a:latin typeface="Calisto MT" charset="0"/>
                <a:ea typeface="ＭＳ Ｐゴシック" charset="0"/>
                <a:cs typeface="ＭＳ Ｐゴシック" charset="0"/>
              </a:rPr>
            </a:br>
            <a:r>
              <a:rPr lang="en-US" sz="4000">
                <a:latin typeface="Calisto MT" charset="0"/>
                <a:ea typeface="ＭＳ Ｐゴシック" charset="0"/>
                <a:cs typeface="ＭＳ Ｐゴシック" charset="0"/>
              </a:rPr>
              <a:t>Organizing for Instruction</a:t>
            </a:r>
            <a:endParaRPr lang="en-US" sz="2800">
              <a:latin typeface="Calisto MT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981200"/>
            <a:ext cx="8001000" cy="4114800"/>
          </a:xfrm>
        </p:spPr>
        <p:txBody>
          <a:bodyPr/>
          <a:lstStyle/>
          <a:p>
            <a:pPr marL="0" indent="0" algn="ctr">
              <a:buFont typeface="Wingdings 2" charset="0"/>
              <a:buNone/>
              <a:defRPr/>
            </a:pPr>
            <a:r>
              <a:rPr lang="en-US" sz="4000" dirty="0" smtClean="0"/>
              <a:t>Physical Space</a:t>
            </a:r>
          </a:p>
          <a:p>
            <a:pPr>
              <a:defRPr/>
            </a:pPr>
            <a:r>
              <a:rPr lang="en-US" dirty="0" smtClean="0"/>
              <a:t>Designate areas for specific activities</a:t>
            </a:r>
          </a:p>
          <a:p>
            <a:pPr>
              <a:defRPr/>
            </a:pPr>
            <a:r>
              <a:rPr lang="en-US" dirty="0" smtClean="0"/>
              <a:t>Close proximity</a:t>
            </a:r>
          </a:p>
          <a:p>
            <a:pPr>
              <a:defRPr/>
            </a:pPr>
            <a:r>
              <a:rPr lang="en-US" dirty="0" smtClean="0"/>
              <a:t>Students should face you</a:t>
            </a:r>
          </a:p>
          <a:p>
            <a:pPr>
              <a:defRPr/>
            </a:pPr>
            <a:r>
              <a:rPr lang="en-US" dirty="0" smtClean="0"/>
              <a:t>Students can easily share answers</a:t>
            </a:r>
          </a:p>
        </p:txBody>
      </p:sp>
    </p:spTree>
    <p:extLst>
      <p:ext uri="{BB962C8B-B14F-4D97-AF65-F5344CB8AC3E}">
        <p14:creationId xmlns:p14="http://schemas.microsoft.com/office/powerpoint/2010/main" val="7888766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>
                <a:latin typeface="Calisto MT" charset="0"/>
                <a:ea typeface="ＭＳ Ｐゴシック" charset="0"/>
                <a:cs typeface="ＭＳ Ｐゴシック" charset="0"/>
              </a:rPr>
              <a:t>Classroom Management:</a:t>
            </a:r>
            <a:br>
              <a:rPr lang="en-US" sz="2800">
                <a:latin typeface="Calisto MT" charset="0"/>
                <a:ea typeface="ＭＳ Ｐゴシック" charset="0"/>
                <a:cs typeface="ＭＳ Ｐゴシック" charset="0"/>
              </a:rPr>
            </a:br>
            <a:r>
              <a:rPr lang="en-US" sz="4000">
                <a:latin typeface="Calisto MT" charset="0"/>
                <a:ea typeface="ＭＳ Ｐゴシック" charset="0"/>
                <a:cs typeface="ＭＳ Ｐゴシック" charset="0"/>
              </a:rPr>
              <a:t>Organizing for Instruction</a:t>
            </a:r>
            <a:endParaRPr lang="en-US" sz="2800">
              <a:latin typeface="Calisto MT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981200"/>
            <a:ext cx="8001000" cy="4114800"/>
          </a:xfrm>
        </p:spPr>
        <p:txBody>
          <a:bodyPr/>
          <a:lstStyle/>
          <a:p>
            <a:pPr marL="0" indent="0" algn="ctr">
              <a:buFont typeface="Wingdings 2" charset="0"/>
              <a:buNone/>
              <a:defRPr/>
            </a:pPr>
            <a:r>
              <a:rPr lang="en-US" sz="4000" dirty="0" smtClean="0"/>
              <a:t>Physical Space</a:t>
            </a:r>
          </a:p>
          <a:p>
            <a:pPr>
              <a:defRPr/>
            </a:pPr>
            <a:r>
              <a:rPr lang="en-US" dirty="0" smtClean="0"/>
              <a:t>Organize materials for easy access</a:t>
            </a:r>
          </a:p>
          <a:p>
            <a:pPr>
              <a:defRPr/>
            </a:pPr>
            <a:r>
              <a:rPr lang="en-US" dirty="0" smtClean="0"/>
              <a:t>Teacher can monitor responses and provide valuable feedback</a:t>
            </a:r>
          </a:p>
          <a:p>
            <a:pPr>
              <a:defRPr/>
            </a:pPr>
            <a:r>
              <a:rPr lang="en-US" dirty="0" smtClean="0"/>
              <a:t>See all parts of the room and all students</a:t>
            </a:r>
          </a:p>
          <a:p>
            <a:pPr>
              <a:defRPr/>
            </a:pPr>
            <a:r>
              <a:rPr lang="en-US" dirty="0" smtClean="0"/>
              <a:t>Post materials that support instructional efforts</a:t>
            </a:r>
          </a:p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17579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5" descr="egraph-2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304800"/>
            <a:ext cx="6845300" cy="607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351856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3" descr="stronge2004_fig3.10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609600"/>
            <a:ext cx="8604250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377369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200">
                <a:latin typeface="Calisto MT" charset="0"/>
                <a:ea typeface="ＭＳ Ｐゴシック" charset="0"/>
                <a:cs typeface="ＭＳ Ｐゴシック" charset="0"/>
              </a:rPr>
              <a:t>Classroom Management:</a:t>
            </a:r>
            <a:br>
              <a:rPr lang="en-US" sz="3200">
                <a:latin typeface="Calisto MT" charset="0"/>
                <a:ea typeface="ＭＳ Ｐゴシック" charset="0"/>
                <a:cs typeface="ＭＳ Ｐゴシック" charset="0"/>
              </a:rPr>
            </a:br>
            <a:r>
              <a:rPr lang="en-US" sz="4000">
                <a:latin typeface="Calisto MT" charset="0"/>
                <a:ea typeface="ＭＳ Ｐゴシック" charset="0"/>
                <a:cs typeface="ＭＳ Ｐゴシック" charset="0"/>
              </a:rPr>
              <a:t>Organizing for Instructions</a:t>
            </a:r>
            <a:r>
              <a:rPr lang="en-US" sz="2000">
                <a:latin typeface="Calisto MT" charset="0"/>
                <a:ea typeface="ＭＳ Ｐゴシック" charset="0"/>
                <a:cs typeface="ＭＳ Ｐゴシック" charset="0"/>
              </a:rPr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1524000"/>
            <a:ext cx="8001000" cy="5105400"/>
          </a:xfrm>
        </p:spPr>
        <p:txBody>
          <a:bodyPr/>
          <a:lstStyle/>
          <a:p>
            <a:pPr marL="0" indent="0" algn="ctr">
              <a:buFont typeface="Wingdings 2" charset="0"/>
              <a:buNone/>
              <a:defRPr/>
            </a:pPr>
            <a:r>
              <a:rPr lang="en-US" sz="4000" dirty="0" smtClean="0"/>
              <a:t>Establishing Classroom Rules</a:t>
            </a:r>
          </a:p>
          <a:p>
            <a:pPr>
              <a:defRPr/>
            </a:pPr>
            <a:endParaRPr lang="en-US" dirty="0" smtClean="0"/>
          </a:p>
          <a:p>
            <a:pPr marL="0" indent="0">
              <a:buFont typeface="Wingdings 2" charset="0"/>
              <a:buNone/>
              <a:defRPr/>
            </a:pPr>
            <a:endParaRPr lang="en-US" sz="4000" dirty="0"/>
          </a:p>
        </p:txBody>
      </p:sp>
      <p:pic>
        <p:nvPicPr>
          <p:cNvPr id="34819" name="Picture 7" descr="Cartoon -2st day of school rul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362200"/>
            <a:ext cx="7620000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0" name="Rectangle 9"/>
          <p:cNvSpPr>
            <a:spLocks noChangeArrowheads="1"/>
          </p:cNvSpPr>
          <p:nvPr/>
        </p:nvSpPr>
        <p:spPr bwMode="auto">
          <a:xfrm>
            <a:off x="1752600" y="5867400"/>
            <a:ext cx="5867400" cy="6096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sz="1800" b="1">
                <a:solidFill>
                  <a:schemeClr val="bg1"/>
                </a:solidFill>
              </a:rPr>
              <a:t>Mrs. Mutner liked to go over a few</a:t>
            </a:r>
          </a:p>
          <a:p>
            <a:pPr algn="ctr" eaLnBrk="1" hangingPunct="1"/>
            <a:r>
              <a:rPr lang="en-US" sz="1800" b="1">
                <a:solidFill>
                  <a:schemeClr val="bg1"/>
                </a:solidFill>
              </a:rPr>
              <a:t> of her rules on the first day of class</a:t>
            </a:r>
          </a:p>
        </p:txBody>
      </p:sp>
    </p:spTree>
    <p:extLst>
      <p:ext uri="{BB962C8B-B14F-4D97-AF65-F5344CB8AC3E}">
        <p14:creationId xmlns:p14="http://schemas.microsoft.com/office/powerpoint/2010/main" val="25583919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200">
                <a:latin typeface="Calisto MT" charset="0"/>
                <a:ea typeface="ＭＳ Ｐゴシック" charset="0"/>
                <a:cs typeface="ＭＳ Ｐゴシック" charset="0"/>
              </a:rPr>
              <a:t>Classroom Management:</a:t>
            </a:r>
            <a:br>
              <a:rPr lang="en-US" sz="3200">
                <a:latin typeface="Calisto MT" charset="0"/>
                <a:ea typeface="ＭＳ Ｐゴシック" charset="0"/>
                <a:cs typeface="ＭＳ Ｐゴシック" charset="0"/>
              </a:rPr>
            </a:br>
            <a:r>
              <a:rPr lang="en-US" sz="4000">
                <a:latin typeface="Calisto MT" charset="0"/>
                <a:ea typeface="ＭＳ Ｐゴシック" charset="0"/>
                <a:cs typeface="ＭＳ Ｐゴシック" charset="0"/>
              </a:rPr>
              <a:t>Organizing for Instructions</a:t>
            </a:r>
            <a:r>
              <a:rPr lang="en-US" sz="2000">
                <a:latin typeface="Calisto MT" charset="0"/>
                <a:ea typeface="ＭＳ Ｐゴシック" charset="0"/>
                <a:cs typeface="ＭＳ Ｐゴシック" charset="0"/>
              </a:rPr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1905000"/>
            <a:ext cx="8001000" cy="4724400"/>
          </a:xfrm>
        </p:spPr>
        <p:txBody>
          <a:bodyPr/>
          <a:lstStyle/>
          <a:p>
            <a:pPr marL="0" indent="0" algn="ctr">
              <a:buFont typeface="Wingdings 2" charset="0"/>
              <a:buNone/>
              <a:defRPr/>
            </a:pPr>
            <a:r>
              <a:rPr lang="en-US" sz="4000" dirty="0" smtClean="0"/>
              <a:t>Establishing Classroom Rules</a:t>
            </a:r>
          </a:p>
          <a:p>
            <a:pPr>
              <a:defRPr/>
            </a:pPr>
            <a:r>
              <a:rPr lang="en-US" dirty="0" smtClean="0"/>
              <a:t>What we expect = what we get</a:t>
            </a:r>
          </a:p>
          <a:p>
            <a:pPr>
              <a:defRPr/>
            </a:pPr>
            <a:r>
              <a:rPr lang="en-US" dirty="0" smtClean="0"/>
              <a:t>Few rules, rather than many</a:t>
            </a:r>
          </a:p>
          <a:p>
            <a:pPr>
              <a:defRPr/>
            </a:pPr>
            <a:r>
              <a:rPr lang="en-US" dirty="0" smtClean="0"/>
              <a:t>Positive in nature</a:t>
            </a:r>
          </a:p>
          <a:p>
            <a:pPr>
              <a:defRPr/>
            </a:pPr>
            <a:r>
              <a:rPr lang="en-US" dirty="0" smtClean="0"/>
              <a:t>Short and simple</a:t>
            </a:r>
          </a:p>
          <a:p>
            <a:pPr>
              <a:defRPr/>
            </a:pPr>
            <a:r>
              <a:rPr lang="en-US" dirty="0" smtClean="0"/>
              <a:t>Define desired behaviors</a:t>
            </a:r>
          </a:p>
          <a:p>
            <a:pPr>
              <a:defRPr/>
            </a:pPr>
            <a:r>
              <a:rPr lang="en-US" dirty="0" smtClean="0"/>
              <a:t>More than making a poster – consistent expectations</a:t>
            </a:r>
          </a:p>
          <a:p>
            <a:pPr>
              <a:defRPr/>
            </a:pPr>
            <a:endParaRPr lang="en-US" dirty="0" smtClean="0"/>
          </a:p>
          <a:p>
            <a:pPr marL="0" indent="0">
              <a:buFont typeface="Wingdings 2" charset="0"/>
              <a:buNone/>
              <a:defRPr/>
            </a:pP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4748179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254</TotalTime>
  <Words>623</Words>
  <Application>Microsoft Macintosh PowerPoint</Application>
  <PresentationFormat>On-screen Show (4:3)</PresentationFormat>
  <Paragraphs>89</Paragraphs>
  <Slides>14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Organizing for Instruction Explicit Instruction Chapter 5</vt:lpstr>
      <vt:lpstr>Classroom Management: Organizing for Instruction</vt:lpstr>
      <vt:lpstr>Classroom Management: Organizing for Instruction</vt:lpstr>
      <vt:lpstr>Classroom Management: Organizing for Instruction</vt:lpstr>
      <vt:lpstr>Classroom Management: Organizing for Instruction</vt:lpstr>
      <vt:lpstr>PowerPoint Presentation</vt:lpstr>
      <vt:lpstr>PowerPoint Presentation</vt:lpstr>
      <vt:lpstr>Classroom Management: Organizing for Instructions </vt:lpstr>
      <vt:lpstr>Classroom Management: Organizing for Instructions </vt:lpstr>
      <vt:lpstr>Classroom Management: Organizing for Instruction</vt:lpstr>
      <vt:lpstr>Classroom Management: Organizing for Instruction</vt:lpstr>
      <vt:lpstr>Classroom Management: Organizing for Instruction</vt:lpstr>
      <vt:lpstr>PowerPoint Presentation</vt:lpstr>
      <vt:lpstr>PowerPoint Presentation</vt:lpstr>
    </vt:vector>
  </TitlesOfParts>
  <Company>esu2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Organizing for Instruction Explicit Instruction Chapter 5</dc:title>
  <dc:creator>Diane Beninato</dc:creator>
  <cp:lastModifiedBy>Diane Beninato</cp:lastModifiedBy>
  <cp:revision>3</cp:revision>
  <dcterms:created xsi:type="dcterms:W3CDTF">2014-07-23T16:24:15Z</dcterms:created>
  <dcterms:modified xsi:type="dcterms:W3CDTF">2014-07-24T14:55:11Z</dcterms:modified>
</cp:coreProperties>
</file>