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74" r:id="rId4"/>
    <p:sldId id="275" r:id="rId5"/>
    <p:sldId id="276" r:id="rId6"/>
    <p:sldId id="277" r:id="rId7"/>
    <p:sldId id="279" r:id="rId8"/>
    <p:sldId id="278" r:id="rId9"/>
    <p:sldId id="263" r:id="rId10"/>
    <p:sldId id="265" r:id="rId11"/>
    <p:sldId id="281" r:id="rId12"/>
    <p:sldId id="282" r:id="rId13"/>
    <p:sldId id="283" r:id="rId14"/>
    <p:sldId id="284" r:id="rId15"/>
    <p:sldId id="285" r:id="rId16"/>
    <p:sldId id="28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A43BB7-A57F-5F4F-8798-07EFC573DFF0}">
          <p14:sldIdLst>
            <p14:sldId id="257"/>
            <p14:sldId id="258"/>
            <p14:sldId id="274"/>
            <p14:sldId id="275"/>
            <p14:sldId id="276"/>
            <p14:sldId id="277"/>
            <p14:sldId id="279"/>
            <p14:sldId id="278"/>
            <p14:sldId id="263"/>
            <p14:sldId id="265"/>
            <p14:sldId id="281"/>
            <p14:sldId id="282"/>
            <p14:sldId id="283"/>
            <p14:sldId id="284"/>
            <p14:sldId id="285"/>
            <p14:sldId id="28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640AA7-8EED-9943-8EBB-0CED26A26586}" type="datetimeFigureOut">
              <a:rPr lang="en-US" smtClean="0"/>
              <a:t>9/16/13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60449-692C-ED4C-B08E-1D0938352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42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8:45 – 9:45</a:t>
            </a:r>
          </a:p>
          <a:p>
            <a:r>
              <a:rPr lang="en-US" dirty="0" smtClean="0"/>
              <a:t>See where people are with them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60449-692C-ED4C-B08E-1D0938352F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04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60449-692C-ED4C-B08E-1D0938352F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893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60449-692C-ED4C-B08E-1D0938352F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41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8AA209D-C83D-B24F-9F0A-AEF4EC7A83A1}" type="datetimeFigureOut">
              <a:rPr lang="en-US" smtClean="0"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A4C7B5C-5190-D444-98BD-8704E0D3E5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rcRect t="11622" b="11622"/>
          <a:stretch>
            <a:fillRect/>
          </a:stretch>
        </p:blipFill>
        <p:spPr>
          <a:xfrm>
            <a:off x="498474" y="831502"/>
            <a:ext cx="7556313" cy="5294661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</a:t>
            </a:r>
            <a:br>
              <a:rPr lang="en-US" dirty="0" smtClean="0"/>
            </a:br>
            <a:r>
              <a:rPr lang="en-US" sz="2400" dirty="0" smtClean="0"/>
              <a:t>Read the following and write down your response.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Parent:</a:t>
            </a:r>
          </a:p>
          <a:p>
            <a:pPr lvl="1">
              <a:buNone/>
            </a:pPr>
            <a:r>
              <a:rPr lang="en-US" sz="3600" dirty="0" smtClean="0"/>
              <a:t>“My son’s math has not improved since he was placed with you.”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Student-led Conferences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13492" b="134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17946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Student-led Conferences?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470045"/>
            <a:ext cx="7556313" cy="4144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Student involvement in their education!</a:t>
            </a:r>
          </a:p>
          <a:p>
            <a:r>
              <a:rPr lang="en-US" sz="2800" dirty="0" smtClean="0"/>
              <a:t>Children don’t gain much from the traditional experience.</a:t>
            </a:r>
          </a:p>
          <a:p>
            <a:r>
              <a:rPr lang="en-US" sz="2800" dirty="0" smtClean="0"/>
              <a:t>Parents feel intimidated by the private conversations</a:t>
            </a:r>
            <a:r>
              <a:rPr lang="en-US" sz="1600" dirty="0" smtClean="0"/>
              <a:t>, perhaps remembering their own disappointing school experiences.</a:t>
            </a:r>
          </a:p>
          <a:p>
            <a:r>
              <a:rPr lang="en-US" sz="2800" dirty="0" smtClean="0"/>
              <a:t>Showcase rather than just talking about the report card.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321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 smtClean="0"/>
              <a:t>What are Student-led Conferences?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  Students show and tell what they have      been learning</a:t>
            </a:r>
          </a:p>
          <a:p>
            <a:pPr marL="228600" lvl="1" indent="0">
              <a:buNone/>
            </a:pPr>
            <a:r>
              <a:rPr lang="en-US" sz="2800" dirty="0" smtClean="0"/>
              <a:t>    </a:t>
            </a:r>
            <a:r>
              <a:rPr lang="en-US" sz="2000" dirty="0" smtClean="0"/>
              <a:t>- Stations, portfolio</a:t>
            </a:r>
          </a:p>
          <a:p>
            <a:pPr marL="228600" lvl="1" indent="0">
              <a:buNone/>
            </a:pPr>
            <a:endParaRPr lang="en-US" sz="2000" dirty="0"/>
          </a:p>
          <a:p>
            <a:pPr lvl="1">
              <a:buFont typeface="Wingdings" charset="2"/>
              <a:buChar char="n"/>
            </a:pPr>
            <a:r>
              <a:rPr lang="en-US" sz="2800" dirty="0" smtClean="0"/>
              <a:t> Authentic Evaluation  </a:t>
            </a:r>
            <a:endParaRPr lang="en-US" sz="2800" dirty="0"/>
          </a:p>
          <a:p>
            <a:pPr marL="228600" lvl="1" indent="0">
              <a:buNone/>
            </a:pPr>
            <a:r>
              <a:rPr lang="en-US" sz="2800" dirty="0" smtClean="0"/>
              <a:t>      - </a:t>
            </a:r>
            <a:r>
              <a:rPr lang="en-US" sz="2000" dirty="0" smtClean="0"/>
              <a:t>first hand experience vs. words from the teacher</a:t>
            </a:r>
          </a:p>
        </p:txBody>
      </p:sp>
    </p:spTree>
    <p:extLst>
      <p:ext uri="{BB962C8B-B14F-4D97-AF65-F5344CB8AC3E}">
        <p14:creationId xmlns:p14="http://schemas.microsoft.com/office/powerpoint/2010/main" val="611479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470045"/>
            <a:ext cx="7556313" cy="4144963"/>
          </a:xfrm>
        </p:spPr>
        <p:txBody>
          <a:bodyPr/>
          <a:lstStyle/>
          <a:p>
            <a:r>
              <a:rPr lang="en-US" dirty="0" smtClean="0"/>
              <a:t>For Parents:</a:t>
            </a:r>
          </a:p>
          <a:p>
            <a:pPr lvl="1"/>
            <a:r>
              <a:rPr lang="en-US" dirty="0" smtClean="0"/>
              <a:t>Gives them a chance to be in the classroom with their child</a:t>
            </a:r>
          </a:p>
          <a:p>
            <a:pPr lvl="1"/>
            <a:r>
              <a:rPr lang="en-US" dirty="0" smtClean="0"/>
              <a:t>Learn some teaching techniques</a:t>
            </a:r>
          </a:p>
          <a:p>
            <a:pPr lvl="1"/>
            <a:r>
              <a:rPr lang="en-US" dirty="0" smtClean="0"/>
              <a:t>See their children interact with the teacher and classmates</a:t>
            </a:r>
          </a:p>
          <a:p>
            <a:pPr lvl="1"/>
            <a:r>
              <a:rPr lang="en-US" dirty="0" smtClean="0"/>
              <a:t>More informal atmosphere</a:t>
            </a:r>
          </a:p>
          <a:p>
            <a:pPr lvl="1"/>
            <a:r>
              <a:rPr lang="en-US" dirty="0" smtClean="0"/>
              <a:t>Students can talk about their own behavior and social interactions with more understanding.  </a:t>
            </a:r>
          </a:p>
          <a:p>
            <a:pPr lvl="2"/>
            <a:r>
              <a:rPr lang="en-US" i="1" dirty="0" smtClean="0"/>
              <a:t>“I work better when I am sitting by myself because I like to talk to my friends and other kids bother me.”</a:t>
            </a:r>
          </a:p>
          <a:p>
            <a:pPr marL="228600" lvl="1" indent="0">
              <a:buNone/>
            </a:pPr>
            <a:endParaRPr lang="en-US" dirty="0" smtClean="0"/>
          </a:p>
          <a:p>
            <a:pPr marL="2286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403" y="4638702"/>
            <a:ext cx="2467384" cy="184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918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454555"/>
            <a:ext cx="7556313" cy="4144963"/>
          </a:xfrm>
        </p:spPr>
        <p:txBody>
          <a:bodyPr/>
          <a:lstStyle/>
          <a:p>
            <a:r>
              <a:rPr lang="en-US" sz="2800" dirty="0" smtClean="0"/>
              <a:t>For Students:</a:t>
            </a:r>
          </a:p>
          <a:p>
            <a:pPr lvl="1"/>
            <a:r>
              <a:rPr lang="en-US" dirty="0" smtClean="0"/>
              <a:t>They become more aware of their own learning</a:t>
            </a:r>
          </a:p>
          <a:p>
            <a:pPr lvl="1"/>
            <a:r>
              <a:rPr lang="en-US" dirty="0" smtClean="0"/>
              <a:t>Self-motivated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sz="2800" dirty="0" smtClean="0"/>
              <a:t>For Teachers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See their students in a different light – see interaction with parents</a:t>
            </a:r>
          </a:p>
          <a:p>
            <a:pPr lvl="2"/>
            <a:r>
              <a:rPr lang="en-US" dirty="0" smtClean="0"/>
              <a:t>Being in the classroom with families provides stronger ties.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8858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1" y="670983"/>
            <a:ext cx="6352116" cy="508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252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Parent Teacher Conferences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470045"/>
            <a:ext cx="7556313" cy="4144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Know the parents are nervous</a:t>
            </a:r>
          </a:p>
          <a:p>
            <a:r>
              <a:rPr lang="en-US" sz="2800" dirty="0" smtClean="0"/>
              <a:t>Be prepared</a:t>
            </a:r>
          </a:p>
          <a:p>
            <a:r>
              <a:rPr lang="en-US" sz="2800" dirty="0" smtClean="0"/>
              <a:t>Be professional</a:t>
            </a:r>
          </a:p>
          <a:p>
            <a:r>
              <a:rPr lang="en-US" sz="2800" dirty="0" smtClean="0"/>
              <a:t>Be positive, clear, and honest</a:t>
            </a:r>
          </a:p>
          <a:p>
            <a:r>
              <a:rPr lang="en-US" sz="2800" dirty="0" smtClean="0"/>
              <a:t>Remember each student is someone’s baby!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580" y="5219979"/>
            <a:ext cx="2211651" cy="1467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Before…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330639"/>
            <a:ext cx="7556313" cy="4144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Personal invitation</a:t>
            </a:r>
          </a:p>
          <a:p>
            <a:r>
              <a:rPr lang="en-US" sz="2800" dirty="0" smtClean="0"/>
              <a:t>Be sure they understand the beginning time as well as the ending </a:t>
            </a:r>
          </a:p>
          <a:p>
            <a:r>
              <a:rPr lang="en-US" sz="2800" dirty="0" smtClean="0"/>
              <a:t>Prepare!  Student work, rubrics, </a:t>
            </a:r>
            <a:r>
              <a:rPr lang="en-US" sz="2800" u="sng" dirty="0" smtClean="0"/>
              <a:t>standards</a:t>
            </a:r>
            <a:r>
              <a:rPr lang="en-US" sz="2800" dirty="0" smtClean="0"/>
              <a:t>, assessment results, where the child stands compared to the others.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6742" y="4843913"/>
            <a:ext cx="3600223" cy="148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86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During…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144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Sit beside more than behind the table</a:t>
            </a:r>
          </a:p>
          <a:p>
            <a:r>
              <a:rPr lang="en-US" sz="2800" dirty="0" smtClean="0"/>
              <a:t>Open on a positive note (personal connection)</a:t>
            </a:r>
          </a:p>
          <a:p>
            <a:r>
              <a:rPr lang="en-US" sz="2800" dirty="0" smtClean="0"/>
              <a:t>Ask for opinions / reactions</a:t>
            </a:r>
          </a:p>
          <a:p>
            <a:r>
              <a:rPr lang="en-US" sz="2800" dirty="0" smtClean="0"/>
              <a:t>Focus on strengths, interests, capture parents “being right.”</a:t>
            </a:r>
          </a:p>
          <a:p>
            <a:r>
              <a:rPr lang="en-US" sz="2800" dirty="0" smtClean="0"/>
              <a:t>Be specific</a:t>
            </a:r>
          </a:p>
        </p:txBody>
      </p:sp>
    </p:spTree>
    <p:extLst>
      <p:ext uri="{BB962C8B-B14F-4D97-AF65-F5344CB8AC3E}">
        <p14:creationId xmlns:p14="http://schemas.microsoft.com/office/powerpoint/2010/main" val="3121680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During…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377107"/>
            <a:ext cx="7556313" cy="4144963"/>
          </a:xfrm>
        </p:spPr>
        <p:txBody>
          <a:bodyPr>
            <a:normAutofit/>
          </a:bodyPr>
          <a:lstStyle/>
          <a:p>
            <a:r>
              <a:rPr lang="en-US" sz="2800" dirty="0"/>
              <a:t>Back generalizations up with data </a:t>
            </a:r>
          </a:p>
          <a:p>
            <a:r>
              <a:rPr lang="en-US" sz="2800" dirty="0"/>
              <a:t>Emphasize collaboration – focus on solutions</a:t>
            </a:r>
          </a:p>
          <a:p>
            <a:r>
              <a:rPr lang="en-US" sz="2800" dirty="0" smtClean="0"/>
              <a:t>Be careful of professional language</a:t>
            </a:r>
          </a:p>
          <a:p>
            <a:r>
              <a:rPr lang="en-US" sz="2800" dirty="0" smtClean="0"/>
              <a:t>Check for understanding from parents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9762" y="4402448"/>
            <a:ext cx="2239244" cy="223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621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After…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Jot down pertinent information that came from conference</a:t>
            </a:r>
          </a:p>
          <a:p>
            <a:r>
              <a:rPr lang="en-US" sz="2800" dirty="0" smtClean="0"/>
              <a:t>Email / mail a note; especially if there are any strengths left unsaid.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645" y="4441777"/>
            <a:ext cx="2787923" cy="209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25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Looks Like / Sounds Like</a:t>
            </a:r>
            <a:br>
              <a:rPr lang="en-US" dirty="0" smtClean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enter thoughts on T - chart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8860" b="88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265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406" y="484094"/>
            <a:ext cx="7752381" cy="1116106"/>
          </a:xfrm>
        </p:spPr>
        <p:txBody>
          <a:bodyPr/>
          <a:lstStyle/>
          <a:p>
            <a:r>
              <a:rPr lang="en-US" dirty="0" smtClean="0"/>
              <a:t>Difficult Situations / Difficult Parents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Let’s be partners!</a:t>
            </a:r>
          </a:p>
          <a:p>
            <a:r>
              <a:rPr lang="en-US" sz="2400" dirty="0" smtClean="0"/>
              <a:t>Take the high road and find room for collaboration (hopefully a good positive relationship has already been established)</a:t>
            </a:r>
          </a:p>
          <a:p>
            <a:r>
              <a:rPr lang="en-US" sz="2400" dirty="0" smtClean="0"/>
              <a:t>“I want to honor this conversation, so I feel we need to reschedule to have more time.” </a:t>
            </a:r>
          </a:p>
          <a:p>
            <a:r>
              <a:rPr lang="en-US" sz="2400" dirty="0" smtClean="0"/>
              <a:t>Get principal involved if needed.</a:t>
            </a:r>
          </a:p>
          <a:p>
            <a:r>
              <a:rPr lang="en-US" sz="2400" dirty="0" smtClean="0"/>
              <a:t>Write a script if calling home</a:t>
            </a:r>
          </a:p>
          <a:p>
            <a:r>
              <a:rPr lang="en-US" sz="2400" dirty="0" smtClean="0"/>
              <a:t>Pause…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978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br>
              <a:rPr lang="en-US" dirty="0" smtClean="0"/>
            </a:br>
            <a:r>
              <a:rPr lang="en-US" sz="2400" dirty="0" smtClean="0"/>
              <a:t>Read the following and write down your response.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600" dirty="0" smtClean="0"/>
              <a:t>Parent:  </a:t>
            </a:r>
          </a:p>
          <a:p>
            <a:pPr>
              <a:buNone/>
            </a:pPr>
            <a:r>
              <a:rPr lang="en-US" sz="3600" dirty="0" smtClean="0"/>
              <a:t>“My daughter cries every night.  The kids on the playground tease and hurt her.  The teacher on duty cannot make the other kids behave.  I work and I cannot come to school every day to protect her.”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884</TotalTime>
  <Words>500</Words>
  <Application>Microsoft Macintosh PowerPoint</Application>
  <PresentationFormat>On-screen Show (4:3)</PresentationFormat>
  <Paragraphs>74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Advantage</vt:lpstr>
      <vt:lpstr>PowerPoint Presentation</vt:lpstr>
      <vt:lpstr>Parent Teacher Conferences</vt:lpstr>
      <vt:lpstr>Before…</vt:lpstr>
      <vt:lpstr>During…</vt:lpstr>
      <vt:lpstr>During…</vt:lpstr>
      <vt:lpstr>After…</vt:lpstr>
      <vt:lpstr>Looks Like / Sounds Like  enter thoughts on T - chart</vt:lpstr>
      <vt:lpstr>Difficult Situations / Difficult Parents</vt:lpstr>
      <vt:lpstr>Case Study Read the following and write down your response.</vt:lpstr>
      <vt:lpstr>Case Study  Read the following and write down your response.</vt:lpstr>
      <vt:lpstr>Student-led Conferences</vt:lpstr>
      <vt:lpstr>Why Student-led Conferences?</vt:lpstr>
      <vt:lpstr>What are Student-led Conferences?</vt:lpstr>
      <vt:lpstr>Benefits…</vt:lpstr>
      <vt:lpstr>Benefits…</vt:lpstr>
      <vt:lpstr>PowerPoint Presentation</vt:lpstr>
    </vt:vector>
  </TitlesOfParts>
  <Company>ESU 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Parent Teacher Conferences</dc:title>
  <dc:creator>Melanie Olson</dc:creator>
  <cp:lastModifiedBy>Diane Beninato</cp:lastModifiedBy>
  <cp:revision>26</cp:revision>
  <dcterms:created xsi:type="dcterms:W3CDTF">2009-09-10T15:54:47Z</dcterms:created>
  <dcterms:modified xsi:type="dcterms:W3CDTF">2013-09-16T20:33:00Z</dcterms:modified>
</cp:coreProperties>
</file>